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5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70" r:id="rId15"/>
    <p:sldId id="271" r:id="rId16"/>
    <p:sldId id="272" r:id="rId17"/>
    <p:sldId id="273" r:id="rId18"/>
    <p:sldId id="274" r:id="rId19"/>
    <p:sldId id="276" r:id="rId20"/>
    <p:sldId id="277" r:id="rId21"/>
    <p:sldId id="278" r:id="rId22"/>
    <p:sldId id="279" r:id="rId23"/>
    <p:sldId id="280" r:id="rId24"/>
    <p:sldId id="281" r:id="rId25"/>
    <p:sldId id="282" r:id="rId26"/>
    <p:sldId id="283" r:id="rId27"/>
    <p:sldId id="284" r:id="rId28"/>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91" d="100"/>
          <a:sy n="91" d="100"/>
        </p:scale>
        <p:origin x="-744" y="-12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presProps" Target="presProps.xml"/><Relationship Id="rId31" Type="http://schemas.openxmlformats.org/officeDocument/2006/relationships/viewProps" Target="viewProps.xml"/><Relationship Id="rId32" Type="http://schemas.openxmlformats.org/officeDocument/2006/relationships/theme" Target="theme/theme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4AF466F-BDA4-4F18-9C7B-FF0A9A1B0E80}" type="datetime1">
              <a:rPr lang="en-US" smtClean="0"/>
              <a:pPr/>
              <a:t>5/9/14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2D2B3B-882E-40F3-A32F-6DD516915044}"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8FB4290-6522-4139-852E-05BD9E7F0D2E}" type="datetime1">
              <a:rPr lang="en-US" smtClean="0"/>
              <a:pPr/>
              <a:t>5/9/14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AB955F9-81EA-47C5-8059-9E5C2B437C70}" type="datetime1">
              <a:rPr lang="en-US" smtClean="0"/>
              <a:pPr/>
              <a:t>5/9/14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CEF607B-A47E-422C-9BEF-122CCDB7C526}" type="datetime1">
              <a:rPr lang="en-US" smtClean="0"/>
              <a:pPr/>
              <a:t>5/9/14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3A9A7CB-BEE6-4F99-898E-913F06E8E125}" type="datetime1">
              <a:rPr lang="en-US" smtClean="0"/>
              <a:pPr/>
              <a:t>5/9/14</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EE300C-6FC5-4FC3-AF1A-075E4F50620D}" type="datetime1">
              <a:rPr lang="en-US" smtClean="0"/>
              <a:pPr/>
              <a:t>5/9/14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50D295D-4A77-4DEB-B04C-9F4282A8BC04}" type="datetime1">
              <a:rPr lang="en-US" smtClean="0"/>
              <a:pPr/>
              <a:t>5/9/14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2B28685-4D0C-42D5-8013-B5904CD1FCBC}" type="datetime1">
              <a:rPr lang="en-US" smtClean="0"/>
              <a:pPr/>
              <a:t>5/9/14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F226C0-9885-4BA9-BBFA-A52CBFEBB775}" type="datetime1">
              <a:rPr lang="en-US" smtClean="0"/>
              <a:pPr/>
              <a:t>5/9/14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smtClean="0"/>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BEE1B38-C5EB-4D66-9137-0AFE9CDEDE8F}" type="datetime1">
              <a:rPr lang="en-US" smtClean="0"/>
              <a:pPr/>
              <a:t>5/9/14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2D2B3B-882E-40F3-A32F-6DD516915044}" type="slidenum">
              <a:rPr lang="en-US" smtClean="0"/>
              <a:pPr/>
              <a:t>‹#›</a:t>
            </a:fld>
            <a:endParaRPr lang="en-US"/>
          </a:p>
        </p:txBody>
      </p:sp>
      <p:sp>
        <p:nvSpPr>
          <p:cNvPr id="9" name="Content Placeholder 8"/>
          <p:cNvSpPr>
            <a:spLocks noGrp="1"/>
          </p:cNvSpPr>
          <p:nvPr>
            <p:ph sz="quarter" idx="13"/>
          </p:nvPr>
        </p:nvSpPr>
        <p:spPr>
          <a:xfrm>
            <a:off x="304800" y="381000"/>
            <a:ext cx="7772400" cy="49428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327B613C-1AD7-49D3-885D-F654C5CDBAA6}" type="datetime1">
              <a:rPr lang="en-US" smtClean="0"/>
              <a:pPr/>
              <a:t>5/9/14</a:t>
            </a:fld>
            <a:endParaRPr lang="en-US" dirty="0"/>
          </a:p>
        </p:txBody>
      </p:sp>
      <p:sp>
        <p:nvSpPr>
          <p:cNvPr id="9" name="Slide Number Placeholder 8"/>
          <p:cNvSpPr>
            <a:spLocks noGrp="1"/>
          </p:cNvSpPr>
          <p:nvPr>
            <p:ph type="sldNum" sz="quarter" idx="11"/>
          </p:nvPr>
        </p:nvSpPr>
        <p:spPr/>
        <p:txBody>
          <a:bodyPr/>
          <a:lstStyle/>
          <a:p>
            <a:fld id="{6E2D2B3B-882E-40F3-A32F-6DD516915044}" type="slidenum">
              <a:rPr lang="en-US" smtClean="0"/>
              <a:pPr/>
              <a:t>‹#›</a:t>
            </a:fld>
            <a:endParaRPr lang="en-US" dirty="0"/>
          </a:p>
        </p:txBody>
      </p:sp>
      <p:sp>
        <p:nvSpPr>
          <p:cNvPr id="10" name="Footer Placeholder 9"/>
          <p:cNvSpPr>
            <a:spLocks noGrp="1"/>
          </p:cNvSpPr>
          <p:nvPr>
            <p:ph type="ftr" sz="quarter" idx="12"/>
          </p:nvPr>
        </p:nvSpPr>
        <p:spPr/>
        <p:txBody>
          <a:bodyPr/>
          <a:lstStyle/>
          <a:p>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6E2D2B3B-882E-40F3-A32F-6DD516915044}" type="slidenum">
              <a:rPr lang="en-US" smtClean="0"/>
              <a:pPr/>
              <a:t>‹#›</a:t>
            </a:fld>
            <a:endParaRPr lang="en-US" dirty="0"/>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en-US" dirty="0"/>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327B613C-1AD7-49D3-885D-F654C5CDBAA6}" type="datetime1">
              <a:rPr lang="en-US" smtClean="0"/>
              <a:pPr/>
              <a:t>5/9/14</a:t>
            </a:fld>
            <a:endParaRPr lang="en-US" dirty="0"/>
          </a:p>
        </p:txBody>
      </p:sp>
    </p:spTree>
  </p:cSld>
  <p:clrMap bg1="lt1" tx1="dk1" bg2="lt2" tx2="dk2" accent1="accent1" accent2="accent2" accent3="accent3" accent4="accent4" accent5="accent5" accent6="accent6" hlink="hlink" folHlink="folHlink"/>
  <p:sldLayoutIdLst>
    <p:sldLayoutId id="2147483951" r:id="rId1"/>
    <p:sldLayoutId id="2147483952" r:id="rId2"/>
    <p:sldLayoutId id="2147483953" r:id="rId3"/>
    <p:sldLayoutId id="2147483954" r:id="rId4"/>
    <p:sldLayoutId id="2147483955" r:id="rId5"/>
    <p:sldLayoutId id="2147483956" r:id="rId6"/>
    <p:sldLayoutId id="2147483957" r:id="rId7"/>
    <p:sldLayoutId id="2147483958" r:id="rId8"/>
    <p:sldLayoutId id="2147483959" r:id="rId9"/>
    <p:sldLayoutId id="2147483960" r:id="rId10"/>
    <p:sldLayoutId id="2147483961" r:id="rId11"/>
  </p:sldLayoutIdLst>
  <p:hf sldNum="0" hdr="0" ftr="0" dt="0"/>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 Id="rId3" Type="http://schemas.openxmlformats.org/officeDocument/2006/relationships/image" Target="../media/image1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gif"/><Relationship Id="rId3" Type="http://schemas.openxmlformats.org/officeDocument/2006/relationships/image" Target="../media/image1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 Id="rId3" Type="http://schemas.openxmlformats.org/officeDocument/2006/relationships/image" Target="../media/image2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 Id="rId3" Type="http://schemas.openxmlformats.org/officeDocument/2006/relationships/image" Target="../media/image2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8.png"/><Relationship Id="rId5" Type="http://schemas.openxmlformats.org/officeDocument/2006/relationships/image" Target="../media/image29.png"/><Relationship Id="rId1" Type="http://schemas.openxmlformats.org/officeDocument/2006/relationships/slideLayout" Target="../slideLayouts/slideLayout2.xml"/><Relationship Id="rId2" Type="http://schemas.openxmlformats.org/officeDocument/2006/relationships/image" Target="../media/image2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 Id="rId3"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America &amp; the World</a:t>
            </a:r>
            <a:endParaRPr lang="en-US" dirty="0"/>
          </a:p>
        </p:txBody>
      </p:sp>
      <p:sp>
        <p:nvSpPr>
          <p:cNvPr id="3" name="Subtitle 2"/>
          <p:cNvSpPr>
            <a:spLocks noGrp="1"/>
          </p:cNvSpPr>
          <p:nvPr>
            <p:ph type="subTitle" idx="1"/>
          </p:nvPr>
        </p:nvSpPr>
        <p:spPr/>
        <p:txBody>
          <a:bodyPr>
            <a:normAutofit/>
          </a:bodyPr>
          <a:lstStyle/>
          <a:p>
            <a:r>
              <a:rPr lang="en-US" sz="2800" dirty="0" smtClean="0"/>
              <a:t>Chapter 20</a:t>
            </a:r>
            <a:endParaRPr lang="en-US" sz="2800" dirty="0"/>
          </a:p>
        </p:txBody>
      </p:sp>
    </p:spTree>
    <p:extLst>
      <p:ext uri="{BB962C8B-B14F-4D97-AF65-F5344CB8AC3E}">
        <p14:creationId xmlns:p14="http://schemas.microsoft.com/office/powerpoint/2010/main" val="15491757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Boxer Rebellion</a:t>
            </a:r>
            <a:endParaRPr lang="en-US" dirty="0"/>
          </a:p>
        </p:txBody>
      </p:sp>
      <p:sp>
        <p:nvSpPr>
          <p:cNvPr id="3" name="Content Placeholder 2"/>
          <p:cNvSpPr>
            <a:spLocks noGrp="1"/>
          </p:cNvSpPr>
          <p:nvPr>
            <p:ph idx="1"/>
          </p:nvPr>
        </p:nvSpPr>
        <p:spPr>
          <a:xfrm>
            <a:off x="457200" y="1600200"/>
            <a:ext cx="3926034" cy="4800600"/>
          </a:xfrm>
        </p:spPr>
        <p:txBody>
          <a:bodyPr/>
          <a:lstStyle/>
          <a:p>
            <a:r>
              <a:rPr lang="en-US" dirty="0" smtClean="0"/>
              <a:t>Fists of Righteous Harmony (the Boxers)</a:t>
            </a:r>
          </a:p>
          <a:p>
            <a:pPr lvl="1"/>
            <a:r>
              <a:rPr lang="en-US" dirty="0" smtClean="0"/>
              <a:t>Resented foreigners &amp; missionaries</a:t>
            </a:r>
          </a:p>
          <a:p>
            <a:pPr lvl="1"/>
            <a:r>
              <a:rPr lang="en-US" dirty="0" smtClean="0"/>
              <a:t>Blame for problems</a:t>
            </a:r>
          </a:p>
          <a:p>
            <a:pPr lvl="1"/>
            <a:endParaRPr lang="en-US" dirty="0"/>
          </a:p>
          <a:p>
            <a:r>
              <a:rPr lang="en-US" dirty="0" smtClean="0"/>
              <a:t>8 week siege</a:t>
            </a:r>
          </a:p>
          <a:p>
            <a:endParaRPr lang="en-US" dirty="0"/>
          </a:p>
          <a:p>
            <a:r>
              <a:rPr lang="en-US" dirty="0" smtClean="0"/>
              <a:t>China maintained sovereignty but forced to pay $333 million to European powers for damages!</a:t>
            </a:r>
          </a:p>
        </p:txBody>
      </p:sp>
      <p:pic>
        <p:nvPicPr>
          <p:cNvPr id="4" name="Picture 3"/>
          <p:cNvPicPr>
            <a:picLocks noChangeAspect="1"/>
          </p:cNvPicPr>
          <p:nvPr/>
        </p:nvPicPr>
        <p:blipFill>
          <a:blip r:embed="rId2"/>
          <a:stretch>
            <a:fillRect/>
          </a:stretch>
        </p:blipFill>
        <p:spPr>
          <a:xfrm>
            <a:off x="4383234" y="2114386"/>
            <a:ext cx="3998766" cy="2192657"/>
          </a:xfrm>
          <a:prstGeom prst="rect">
            <a:avLst/>
          </a:prstGeom>
        </p:spPr>
      </p:pic>
    </p:spTree>
    <p:extLst>
      <p:ext uri="{BB962C8B-B14F-4D97-AF65-F5344CB8AC3E}">
        <p14:creationId xmlns:p14="http://schemas.microsoft.com/office/powerpoint/2010/main" val="35908307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 Emerging Japan</a:t>
            </a:r>
            <a:endParaRPr lang="en-US" dirty="0"/>
          </a:p>
        </p:txBody>
      </p:sp>
      <p:sp>
        <p:nvSpPr>
          <p:cNvPr id="3" name="Content Placeholder 2"/>
          <p:cNvSpPr>
            <a:spLocks noGrp="1"/>
          </p:cNvSpPr>
          <p:nvPr>
            <p:ph idx="1"/>
          </p:nvPr>
        </p:nvSpPr>
        <p:spPr>
          <a:xfrm>
            <a:off x="457200" y="1600200"/>
            <a:ext cx="4653992" cy="4800600"/>
          </a:xfrm>
        </p:spPr>
        <p:txBody>
          <a:bodyPr>
            <a:normAutofit fontScale="85000" lnSpcReduction="20000"/>
          </a:bodyPr>
          <a:lstStyle/>
          <a:p>
            <a:r>
              <a:rPr lang="en-US" dirty="0" smtClean="0"/>
              <a:t>1854 – Commodore Matthew Perry’s visit to Japan, open up trade between the nations</a:t>
            </a:r>
          </a:p>
          <a:p>
            <a:endParaRPr lang="en-US" dirty="0"/>
          </a:p>
          <a:p>
            <a:r>
              <a:rPr lang="en-US" dirty="0" smtClean="0"/>
              <a:t>As Japan emerged rapidly into a strong nation, competition between Russia for Chinese lands developed.  </a:t>
            </a:r>
          </a:p>
          <a:p>
            <a:endParaRPr lang="en-US" dirty="0"/>
          </a:p>
          <a:p>
            <a:r>
              <a:rPr lang="en-US" dirty="0" smtClean="0"/>
              <a:t>1904 – Russo-Japanese War broke out in Manchuria</a:t>
            </a:r>
          </a:p>
          <a:p>
            <a:endParaRPr lang="en-US" dirty="0"/>
          </a:p>
          <a:p>
            <a:r>
              <a:rPr lang="en-US" dirty="0" smtClean="0"/>
              <a:t>Portsmouth, New Hampshire:  President Roosevelt negotiated a peace treaty (</a:t>
            </a:r>
            <a:r>
              <a:rPr lang="en-US" i="1" dirty="0" smtClean="0"/>
              <a:t>subsequently won Nobel Peace Prize</a:t>
            </a:r>
            <a:r>
              <a:rPr lang="en-US" dirty="0" smtClean="0"/>
              <a:t>)</a:t>
            </a:r>
          </a:p>
          <a:p>
            <a:endParaRPr lang="en-US" dirty="0"/>
          </a:p>
          <a:p>
            <a:r>
              <a:rPr lang="en-US" dirty="0" smtClean="0"/>
              <a:t>U.S. reminded Japan of their military might – world cruise </a:t>
            </a:r>
            <a:endParaRPr lang="en-US" dirty="0"/>
          </a:p>
        </p:txBody>
      </p:sp>
      <p:pic>
        <p:nvPicPr>
          <p:cNvPr id="6" name="Picture 5"/>
          <p:cNvPicPr>
            <a:picLocks noChangeAspect="1"/>
          </p:cNvPicPr>
          <p:nvPr/>
        </p:nvPicPr>
        <p:blipFill>
          <a:blip r:embed="rId2"/>
          <a:stretch>
            <a:fillRect/>
          </a:stretch>
        </p:blipFill>
        <p:spPr>
          <a:xfrm>
            <a:off x="5668777" y="3330254"/>
            <a:ext cx="2076591" cy="1557443"/>
          </a:xfrm>
          <a:prstGeom prst="rect">
            <a:avLst/>
          </a:prstGeom>
        </p:spPr>
      </p:pic>
      <p:pic>
        <p:nvPicPr>
          <p:cNvPr id="7" name="Picture 6"/>
          <p:cNvPicPr>
            <a:picLocks noChangeAspect="1"/>
          </p:cNvPicPr>
          <p:nvPr/>
        </p:nvPicPr>
        <p:blipFill>
          <a:blip r:embed="rId3"/>
          <a:stretch>
            <a:fillRect/>
          </a:stretch>
        </p:blipFill>
        <p:spPr>
          <a:xfrm>
            <a:off x="5668777" y="1417638"/>
            <a:ext cx="1843132" cy="1843132"/>
          </a:xfrm>
          <a:prstGeom prst="rect">
            <a:avLst/>
          </a:prstGeom>
        </p:spPr>
      </p:pic>
      <p:pic>
        <p:nvPicPr>
          <p:cNvPr id="8" name="Picture 7"/>
          <p:cNvPicPr>
            <a:picLocks noChangeAspect="1"/>
          </p:cNvPicPr>
          <p:nvPr/>
        </p:nvPicPr>
        <p:blipFill>
          <a:blip r:embed="rId4"/>
          <a:stretch>
            <a:fillRect/>
          </a:stretch>
        </p:blipFill>
        <p:spPr>
          <a:xfrm>
            <a:off x="5668777" y="5102982"/>
            <a:ext cx="2127727" cy="1466632"/>
          </a:xfrm>
          <a:prstGeom prst="rect">
            <a:avLst/>
          </a:prstGeom>
        </p:spPr>
      </p:pic>
    </p:spTree>
    <p:extLst>
      <p:ext uri="{BB962C8B-B14F-4D97-AF65-F5344CB8AC3E}">
        <p14:creationId xmlns:p14="http://schemas.microsoft.com/office/powerpoint/2010/main" val="37178186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Section 2:  War with Spain</a:t>
            </a:r>
            <a:endParaRPr lang="en-US" dirty="0"/>
          </a:p>
        </p:txBody>
      </p:sp>
      <p:sp>
        <p:nvSpPr>
          <p:cNvPr id="3" name="Content Placeholder 2"/>
          <p:cNvSpPr>
            <a:spLocks noGrp="1"/>
          </p:cNvSpPr>
          <p:nvPr>
            <p:ph idx="1"/>
          </p:nvPr>
        </p:nvSpPr>
        <p:spPr/>
        <p:txBody>
          <a:bodyPr>
            <a:normAutofit fontScale="92500"/>
          </a:bodyPr>
          <a:lstStyle/>
          <a:p>
            <a:r>
              <a:rPr lang="en-US" sz="2800" dirty="0" smtClean="0"/>
              <a:t>Goals</a:t>
            </a:r>
          </a:p>
          <a:p>
            <a:pPr lvl="1"/>
            <a:r>
              <a:rPr lang="en-US" sz="2400" dirty="0" smtClean="0"/>
              <a:t>Describe Spain’s response to the revolt in Cuba.</a:t>
            </a:r>
            <a:endParaRPr lang="en-US" sz="2400" dirty="0"/>
          </a:p>
          <a:p>
            <a:pPr lvl="1"/>
            <a:r>
              <a:rPr lang="en-US" sz="2400" dirty="0" smtClean="0"/>
              <a:t>Explain the significance and impact of the Spanish-American War.</a:t>
            </a:r>
            <a:endParaRPr lang="en-US" sz="2400" dirty="0"/>
          </a:p>
          <a:p>
            <a:pPr lvl="1"/>
            <a:r>
              <a:rPr lang="en-US" sz="2400" dirty="0" smtClean="0"/>
              <a:t>Identify the economic effects of the major battles of the Spanish-American War.</a:t>
            </a:r>
            <a:endParaRPr lang="en-US" sz="2400" dirty="0"/>
          </a:p>
          <a:p>
            <a:pPr lvl="1"/>
            <a:r>
              <a:rPr lang="en-US" sz="2400" dirty="0" smtClean="0"/>
              <a:t>Explain what happened to the Philippines after the Spanish-American War.</a:t>
            </a:r>
          </a:p>
          <a:p>
            <a:pPr lvl="1"/>
            <a:endParaRPr lang="en-US" sz="2400" dirty="0"/>
          </a:p>
          <a:p>
            <a:pPr lvl="1"/>
            <a:endParaRPr lang="en-US" sz="2400" dirty="0" smtClean="0"/>
          </a:p>
          <a:p>
            <a:pPr lvl="1"/>
            <a:r>
              <a:rPr lang="en-US" sz="2400" dirty="0"/>
              <a:t>Pennsylvania State Standards – 8.1.9.A, 8.1.9.B, 8.2.9.A, 8.2.9.B, 8.3.9.A, 8.3.9.B, 8.3.9.C, 8.3.9.D, 8.4.9.C</a:t>
            </a:r>
          </a:p>
          <a:p>
            <a:pPr lvl="1"/>
            <a:endParaRPr lang="en-US" sz="2400" dirty="0" smtClean="0"/>
          </a:p>
        </p:txBody>
      </p:sp>
    </p:spTree>
    <p:extLst>
      <p:ext uri="{BB962C8B-B14F-4D97-AF65-F5344CB8AC3E}">
        <p14:creationId xmlns:p14="http://schemas.microsoft.com/office/powerpoint/2010/main" val="4309834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Conflict in Cuba</a:t>
            </a:r>
            <a:endParaRPr lang="en-US" dirty="0"/>
          </a:p>
        </p:txBody>
      </p:sp>
      <p:sp>
        <p:nvSpPr>
          <p:cNvPr id="3" name="Content Placeholder 2"/>
          <p:cNvSpPr>
            <a:spLocks noGrp="1"/>
          </p:cNvSpPr>
          <p:nvPr>
            <p:ph idx="1"/>
          </p:nvPr>
        </p:nvSpPr>
        <p:spPr>
          <a:xfrm>
            <a:off x="457200" y="1600200"/>
            <a:ext cx="4421665" cy="4800600"/>
          </a:xfrm>
        </p:spPr>
        <p:txBody>
          <a:bodyPr/>
          <a:lstStyle/>
          <a:p>
            <a:r>
              <a:rPr lang="en-US" dirty="0" smtClean="0"/>
              <a:t>Cuba</a:t>
            </a:r>
          </a:p>
          <a:p>
            <a:pPr lvl="1"/>
            <a:r>
              <a:rPr lang="en-US" dirty="0" smtClean="0"/>
              <a:t>Located 90 miles from Florida Keys</a:t>
            </a:r>
          </a:p>
          <a:p>
            <a:pPr lvl="1"/>
            <a:r>
              <a:rPr lang="en-US" dirty="0" smtClean="0"/>
              <a:t>American interests</a:t>
            </a:r>
          </a:p>
          <a:p>
            <a:pPr lvl="1"/>
            <a:r>
              <a:rPr lang="en-US" dirty="0" smtClean="0"/>
              <a:t>Under Spanish rule</a:t>
            </a:r>
          </a:p>
          <a:p>
            <a:pPr lvl="1"/>
            <a:endParaRPr lang="en-US" dirty="0"/>
          </a:p>
          <a:p>
            <a:r>
              <a:rPr lang="en-US" dirty="0" smtClean="0"/>
              <a:t>José </a:t>
            </a:r>
            <a:r>
              <a:rPr lang="en-US" dirty="0" err="1" smtClean="0"/>
              <a:t>Martí</a:t>
            </a:r>
            <a:r>
              <a:rPr lang="en-US" dirty="0" smtClean="0"/>
              <a:t> – Advocate for Cuban independence</a:t>
            </a:r>
          </a:p>
          <a:p>
            <a:endParaRPr lang="en-US" dirty="0"/>
          </a:p>
          <a:p>
            <a:r>
              <a:rPr lang="en-US" dirty="0" smtClean="0"/>
              <a:t>Actions of Gen. </a:t>
            </a:r>
            <a:r>
              <a:rPr lang="en-US" dirty="0" err="1" smtClean="0"/>
              <a:t>Valeriano</a:t>
            </a:r>
            <a:r>
              <a:rPr lang="en-US" dirty="0"/>
              <a:t> </a:t>
            </a:r>
            <a:r>
              <a:rPr lang="en-US" dirty="0" err="1" smtClean="0"/>
              <a:t>Weyler</a:t>
            </a:r>
            <a:r>
              <a:rPr lang="en-US" dirty="0" smtClean="0"/>
              <a:t>…200,000 Cubans died!!!</a:t>
            </a:r>
          </a:p>
          <a:p>
            <a:endParaRPr lang="en-US" dirty="0"/>
          </a:p>
          <a:p>
            <a:endParaRPr lang="en-US" dirty="0"/>
          </a:p>
        </p:txBody>
      </p:sp>
      <p:pic>
        <p:nvPicPr>
          <p:cNvPr id="4" name="Picture 3"/>
          <p:cNvPicPr>
            <a:picLocks noChangeAspect="1"/>
          </p:cNvPicPr>
          <p:nvPr/>
        </p:nvPicPr>
        <p:blipFill>
          <a:blip r:embed="rId2"/>
          <a:stretch>
            <a:fillRect/>
          </a:stretch>
        </p:blipFill>
        <p:spPr>
          <a:xfrm>
            <a:off x="5037779" y="1417639"/>
            <a:ext cx="2737428" cy="2503306"/>
          </a:xfrm>
          <a:prstGeom prst="rect">
            <a:avLst/>
          </a:prstGeom>
        </p:spPr>
      </p:pic>
      <p:pic>
        <p:nvPicPr>
          <p:cNvPr id="5" name="Picture 4"/>
          <p:cNvPicPr>
            <a:picLocks noChangeAspect="1"/>
          </p:cNvPicPr>
          <p:nvPr/>
        </p:nvPicPr>
        <p:blipFill>
          <a:blip r:embed="rId3"/>
          <a:stretch>
            <a:fillRect/>
          </a:stretch>
        </p:blipFill>
        <p:spPr>
          <a:xfrm>
            <a:off x="5037779" y="4028581"/>
            <a:ext cx="2151054" cy="2829419"/>
          </a:xfrm>
          <a:prstGeom prst="rect">
            <a:avLst/>
          </a:prstGeom>
        </p:spPr>
      </p:pic>
    </p:spTree>
    <p:extLst>
      <p:ext uri="{BB962C8B-B14F-4D97-AF65-F5344CB8AC3E}">
        <p14:creationId xmlns:p14="http://schemas.microsoft.com/office/powerpoint/2010/main" val="14048957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United States Reacts</a:t>
            </a:r>
            <a:endParaRPr lang="en-US" dirty="0"/>
          </a:p>
        </p:txBody>
      </p:sp>
      <p:sp>
        <p:nvSpPr>
          <p:cNvPr id="3" name="Content Placeholder 2"/>
          <p:cNvSpPr>
            <a:spLocks noGrp="1"/>
          </p:cNvSpPr>
          <p:nvPr>
            <p:ph idx="1"/>
          </p:nvPr>
        </p:nvSpPr>
        <p:spPr>
          <a:xfrm>
            <a:off x="457199" y="1600200"/>
            <a:ext cx="4255403" cy="4525963"/>
          </a:xfrm>
        </p:spPr>
        <p:txBody>
          <a:bodyPr>
            <a:normAutofit fontScale="92500"/>
          </a:bodyPr>
          <a:lstStyle/>
          <a:p>
            <a:r>
              <a:rPr lang="en-US" dirty="0" smtClean="0"/>
              <a:t>Many Americans sympathetic…why?  </a:t>
            </a:r>
          </a:p>
          <a:p>
            <a:r>
              <a:rPr lang="en-US" dirty="0" smtClean="0"/>
              <a:t>Influence of the Media</a:t>
            </a:r>
          </a:p>
          <a:p>
            <a:pPr lvl="1"/>
            <a:r>
              <a:rPr lang="en-US" dirty="0" smtClean="0"/>
              <a:t>William Randolph Hearst, “</a:t>
            </a:r>
            <a:r>
              <a:rPr lang="en-US" i="1" dirty="0" smtClean="0"/>
              <a:t>New York Journal” (</a:t>
            </a:r>
            <a:r>
              <a:rPr lang="en-US" dirty="0" smtClean="0"/>
              <a:t>Citizen Kane similarities</a:t>
            </a:r>
            <a:r>
              <a:rPr lang="en-US" i="1" dirty="0" smtClean="0"/>
              <a:t>)</a:t>
            </a:r>
            <a:endParaRPr lang="en-US" dirty="0" smtClean="0"/>
          </a:p>
          <a:p>
            <a:pPr lvl="1"/>
            <a:r>
              <a:rPr lang="en-US" dirty="0" smtClean="0"/>
              <a:t>Joseph Pulitzer, </a:t>
            </a:r>
            <a:r>
              <a:rPr lang="en-US" i="1" dirty="0" smtClean="0"/>
              <a:t>“New York World”</a:t>
            </a:r>
          </a:p>
          <a:p>
            <a:pPr lvl="1"/>
            <a:r>
              <a:rPr lang="en-US" dirty="0" smtClean="0"/>
              <a:t>Yellow Journalism</a:t>
            </a:r>
          </a:p>
          <a:p>
            <a:r>
              <a:rPr lang="en-US" i="1" dirty="0" smtClean="0"/>
              <a:t>“Remember the Maine!”</a:t>
            </a:r>
          </a:p>
          <a:p>
            <a:pPr lvl="1"/>
            <a:r>
              <a:rPr lang="en-US" dirty="0" smtClean="0"/>
              <a:t>Feb. 15</a:t>
            </a:r>
            <a:r>
              <a:rPr lang="en-US" baseline="30000" dirty="0" smtClean="0"/>
              <a:t>th</a:t>
            </a:r>
            <a:r>
              <a:rPr lang="en-US" dirty="0" smtClean="0"/>
              <a:t> 1898</a:t>
            </a:r>
            <a:r>
              <a:rPr lang="en-US" i="1" dirty="0" smtClean="0"/>
              <a:t> </a:t>
            </a:r>
          </a:p>
          <a:p>
            <a:pPr lvl="1"/>
            <a:r>
              <a:rPr lang="en-US" dirty="0" smtClean="0"/>
              <a:t>260 sailors died</a:t>
            </a:r>
          </a:p>
          <a:p>
            <a:pPr lvl="1"/>
            <a:r>
              <a:rPr lang="en-US" dirty="0" smtClean="0"/>
              <a:t>Cause?</a:t>
            </a:r>
          </a:p>
          <a:p>
            <a:pPr lvl="1"/>
            <a:r>
              <a:rPr lang="en-US" dirty="0" smtClean="0"/>
              <a:t>War! April 25</a:t>
            </a:r>
            <a:r>
              <a:rPr lang="en-US" baseline="30000" dirty="0" smtClean="0"/>
              <a:t>th</a:t>
            </a:r>
            <a:r>
              <a:rPr lang="en-US" dirty="0" smtClean="0"/>
              <a:t> 1898</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29441" y="1600200"/>
            <a:ext cx="2342357" cy="2662375"/>
          </a:xfrm>
          <a:prstGeom prst="rect">
            <a:avLst/>
          </a:prstGeom>
        </p:spPr>
      </p:pic>
      <p:pic>
        <p:nvPicPr>
          <p:cNvPr id="4" name="Picture 3"/>
          <p:cNvPicPr>
            <a:picLocks noChangeAspect="1"/>
          </p:cNvPicPr>
          <p:nvPr/>
        </p:nvPicPr>
        <p:blipFill>
          <a:blip r:embed="rId3"/>
          <a:stretch>
            <a:fillRect/>
          </a:stretch>
        </p:blipFill>
        <p:spPr>
          <a:xfrm>
            <a:off x="5622311" y="4333145"/>
            <a:ext cx="2720095" cy="2337582"/>
          </a:xfrm>
          <a:prstGeom prst="rect">
            <a:avLst/>
          </a:prstGeom>
        </p:spPr>
      </p:pic>
    </p:spTree>
    <p:extLst>
      <p:ext uri="{BB962C8B-B14F-4D97-AF65-F5344CB8AC3E}">
        <p14:creationId xmlns:p14="http://schemas.microsoft.com/office/powerpoint/2010/main" val="4228068902"/>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War with Spain (Philippines)</a:t>
            </a:r>
            <a:endParaRPr lang="en-US" dirty="0"/>
          </a:p>
        </p:txBody>
      </p:sp>
      <p:sp>
        <p:nvSpPr>
          <p:cNvPr id="3" name="Content Placeholder 2"/>
          <p:cNvSpPr>
            <a:spLocks noGrp="1"/>
          </p:cNvSpPr>
          <p:nvPr>
            <p:ph idx="1"/>
          </p:nvPr>
        </p:nvSpPr>
        <p:spPr>
          <a:xfrm>
            <a:off x="457200" y="1600200"/>
            <a:ext cx="4800600" cy="4525963"/>
          </a:xfrm>
        </p:spPr>
        <p:txBody>
          <a:bodyPr/>
          <a:lstStyle/>
          <a:p>
            <a:r>
              <a:rPr lang="en-US" b="1" dirty="0" smtClean="0"/>
              <a:t>Teller Amendment:  </a:t>
            </a:r>
            <a:r>
              <a:rPr lang="en-US" dirty="0" smtClean="0"/>
              <a:t>Once Cuba won its independence, government and control up to its people, not U.S.</a:t>
            </a:r>
          </a:p>
          <a:p>
            <a:r>
              <a:rPr lang="en-US" dirty="0" smtClean="0"/>
              <a:t>1</a:t>
            </a:r>
            <a:r>
              <a:rPr lang="en-US" baseline="30000" dirty="0" smtClean="0"/>
              <a:t>st</a:t>
            </a:r>
            <a:r>
              <a:rPr lang="en-US" dirty="0" smtClean="0"/>
              <a:t> Battle fought in the Philippines…why?</a:t>
            </a:r>
          </a:p>
          <a:p>
            <a:pPr lvl="1"/>
            <a:r>
              <a:rPr lang="en-US" dirty="0" err="1" smtClean="0"/>
              <a:t>Ast</a:t>
            </a:r>
            <a:r>
              <a:rPr lang="en-US" dirty="0" smtClean="0"/>
              <a:t>. Sec. of the Navy, Theodore Roosevelt</a:t>
            </a:r>
          </a:p>
          <a:p>
            <a:pPr lvl="1"/>
            <a:r>
              <a:rPr lang="en-US" dirty="0" smtClean="0"/>
              <a:t>Commodore George Dewey</a:t>
            </a:r>
          </a:p>
          <a:p>
            <a:r>
              <a:rPr lang="en-US" dirty="0" smtClean="0"/>
              <a:t>Emilio Aguinaldo – assists U.S.</a:t>
            </a:r>
          </a:p>
          <a:p>
            <a:pPr lvl="1"/>
            <a:r>
              <a:rPr lang="en-US" dirty="0" smtClean="0"/>
              <a:t>Led rebel army of Filipino patriots</a:t>
            </a:r>
          </a:p>
          <a:p>
            <a:endParaRPr lang="en-US" dirty="0" smtClean="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46681" y="3205578"/>
            <a:ext cx="3532018" cy="2743200"/>
          </a:xfrm>
          <a:prstGeom prst="rect">
            <a:avLst/>
          </a:prstGeom>
        </p:spPr>
      </p:pic>
    </p:spTree>
    <p:extLst>
      <p:ext uri="{BB962C8B-B14F-4D97-AF65-F5344CB8AC3E}">
        <p14:creationId xmlns:p14="http://schemas.microsoft.com/office/powerpoint/2010/main" val="298281316"/>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War with Spain (Cuba)</a:t>
            </a:r>
            <a:endParaRPr lang="en-US" dirty="0"/>
          </a:p>
        </p:txBody>
      </p:sp>
      <p:sp>
        <p:nvSpPr>
          <p:cNvPr id="3" name="Content Placeholder 2"/>
          <p:cNvSpPr>
            <a:spLocks noGrp="1"/>
          </p:cNvSpPr>
          <p:nvPr>
            <p:ph idx="1"/>
          </p:nvPr>
        </p:nvSpPr>
        <p:spPr>
          <a:xfrm>
            <a:off x="457200" y="1600200"/>
            <a:ext cx="4979250" cy="4800600"/>
          </a:xfrm>
        </p:spPr>
        <p:txBody>
          <a:bodyPr/>
          <a:lstStyle/>
          <a:p>
            <a:r>
              <a:rPr lang="en-US" dirty="0" smtClean="0"/>
              <a:t>Fighting in Cuba</a:t>
            </a:r>
          </a:p>
          <a:p>
            <a:pPr lvl="1"/>
            <a:r>
              <a:rPr lang="en-US" dirty="0" smtClean="0"/>
              <a:t>Obstacles</a:t>
            </a:r>
          </a:p>
          <a:p>
            <a:pPr lvl="2"/>
            <a:r>
              <a:rPr lang="en-US" dirty="0" smtClean="0"/>
              <a:t>Men</a:t>
            </a:r>
          </a:p>
          <a:p>
            <a:pPr lvl="2"/>
            <a:r>
              <a:rPr lang="en-US" dirty="0" smtClean="0"/>
              <a:t>Training</a:t>
            </a:r>
          </a:p>
          <a:p>
            <a:pPr lvl="2"/>
            <a:r>
              <a:rPr lang="en-US" dirty="0" smtClean="0"/>
              <a:t>Uniforms</a:t>
            </a:r>
          </a:p>
          <a:p>
            <a:pPr lvl="1"/>
            <a:r>
              <a:rPr lang="en-US" dirty="0" smtClean="0"/>
              <a:t>Rough Riders</a:t>
            </a:r>
          </a:p>
          <a:p>
            <a:pPr lvl="1"/>
            <a:endParaRPr lang="en-US" dirty="0"/>
          </a:p>
          <a:p>
            <a:r>
              <a:rPr lang="en-US" dirty="0" smtClean="0"/>
              <a:t>Aftermath of the War</a:t>
            </a:r>
          </a:p>
          <a:p>
            <a:pPr lvl="1"/>
            <a:r>
              <a:rPr lang="en-US" dirty="0" smtClean="0"/>
              <a:t>U.S. gains Puerto Rico, Guam, Philippines ($20 mil)</a:t>
            </a:r>
          </a:p>
          <a:p>
            <a:pPr lvl="1"/>
            <a:r>
              <a:rPr lang="en-US" dirty="0" smtClean="0"/>
              <a:t>Spain gave up all claim to Cuba</a:t>
            </a:r>
          </a:p>
          <a:p>
            <a:pPr lvl="1"/>
            <a:r>
              <a:rPr lang="en-US" dirty="0" smtClean="0"/>
              <a:t>Approximately 5,400 U.S. soldiers died</a:t>
            </a:r>
          </a:p>
          <a:p>
            <a:pPr lvl="1"/>
            <a:endParaRPr lang="en-US" dirty="0"/>
          </a:p>
        </p:txBody>
      </p:sp>
      <p:pic>
        <p:nvPicPr>
          <p:cNvPr id="4" name="Picture 3"/>
          <p:cNvPicPr>
            <a:picLocks noChangeAspect="1"/>
          </p:cNvPicPr>
          <p:nvPr/>
        </p:nvPicPr>
        <p:blipFill>
          <a:blip r:embed="rId2"/>
          <a:stretch>
            <a:fillRect/>
          </a:stretch>
        </p:blipFill>
        <p:spPr>
          <a:xfrm>
            <a:off x="4908276" y="1600200"/>
            <a:ext cx="3307765" cy="3446927"/>
          </a:xfrm>
          <a:prstGeom prst="rect">
            <a:avLst/>
          </a:prstGeom>
        </p:spPr>
      </p:pic>
    </p:spTree>
    <p:extLst>
      <p:ext uri="{BB962C8B-B14F-4D97-AF65-F5344CB8AC3E}">
        <p14:creationId xmlns:p14="http://schemas.microsoft.com/office/powerpoint/2010/main" val="2305144047"/>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Uproar over the Philippines</a:t>
            </a:r>
            <a:endParaRPr lang="en-US" dirty="0"/>
          </a:p>
        </p:txBody>
      </p:sp>
      <p:sp>
        <p:nvSpPr>
          <p:cNvPr id="3" name="Content Placeholder 2"/>
          <p:cNvSpPr>
            <a:spLocks noGrp="1"/>
          </p:cNvSpPr>
          <p:nvPr>
            <p:ph idx="1"/>
          </p:nvPr>
        </p:nvSpPr>
        <p:spPr>
          <a:xfrm>
            <a:off x="457200" y="1600200"/>
            <a:ext cx="4266781" cy="4800600"/>
          </a:xfrm>
        </p:spPr>
        <p:txBody>
          <a:bodyPr>
            <a:normAutofit lnSpcReduction="10000"/>
          </a:bodyPr>
          <a:lstStyle/>
          <a:p>
            <a:r>
              <a:rPr lang="en-US" dirty="0" smtClean="0"/>
              <a:t>Annexation Debate</a:t>
            </a:r>
          </a:p>
          <a:p>
            <a:pPr lvl="1"/>
            <a:r>
              <a:rPr lang="en-US" dirty="0" smtClean="0"/>
              <a:t>Arguments for:</a:t>
            </a:r>
          </a:p>
          <a:p>
            <a:pPr lvl="2"/>
            <a:r>
              <a:rPr lang="en-US" dirty="0" smtClean="0"/>
              <a:t>Trade</a:t>
            </a:r>
          </a:p>
          <a:p>
            <a:pPr lvl="2"/>
            <a:r>
              <a:rPr lang="en-US" dirty="0" smtClean="0"/>
              <a:t>Democracy</a:t>
            </a:r>
          </a:p>
          <a:p>
            <a:pPr lvl="2"/>
            <a:r>
              <a:rPr lang="en-US" dirty="0" smtClean="0"/>
              <a:t>Keep out European powers</a:t>
            </a:r>
          </a:p>
          <a:p>
            <a:pPr lvl="1"/>
            <a:r>
              <a:rPr lang="en-US" dirty="0" smtClean="0"/>
              <a:t>Arguments against</a:t>
            </a:r>
          </a:p>
          <a:p>
            <a:pPr lvl="2"/>
            <a:r>
              <a:rPr lang="en-US" dirty="0" smtClean="0"/>
              <a:t>Violation of our own country’s ideals</a:t>
            </a:r>
          </a:p>
          <a:p>
            <a:pPr lvl="2"/>
            <a:endParaRPr lang="en-US" dirty="0"/>
          </a:p>
          <a:p>
            <a:r>
              <a:rPr lang="en-US" dirty="0" smtClean="0"/>
              <a:t>Philippine Government Act (1902)</a:t>
            </a:r>
          </a:p>
          <a:p>
            <a:r>
              <a:rPr lang="en-US" dirty="0" smtClean="0"/>
              <a:t>Jones Act of 1916</a:t>
            </a:r>
          </a:p>
          <a:p>
            <a:r>
              <a:rPr lang="en-US" dirty="0" smtClean="0"/>
              <a:t>Philippines gain independence in 1946</a:t>
            </a:r>
            <a:endParaRPr lang="en-US" dirty="0"/>
          </a:p>
        </p:txBody>
      </p:sp>
      <p:pic>
        <p:nvPicPr>
          <p:cNvPr id="5" name="Picture 4"/>
          <p:cNvPicPr>
            <a:picLocks noChangeAspect="1"/>
          </p:cNvPicPr>
          <p:nvPr/>
        </p:nvPicPr>
        <p:blipFill>
          <a:blip r:embed="rId2"/>
          <a:stretch>
            <a:fillRect/>
          </a:stretch>
        </p:blipFill>
        <p:spPr>
          <a:xfrm>
            <a:off x="4723981" y="1848032"/>
            <a:ext cx="3365500" cy="2413000"/>
          </a:xfrm>
          <a:prstGeom prst="rect">
            <a:avLst/>
          </a:prstGeom>
        </p:spPr>
      </p:pic>
    </p:spTree>
    <p:extLst>
      <p:ext uri="{BB962C8B-B14F-4D97-AF65-F5344CB8AC3E}">
        <p14:creationId xmlns:p14="http://schemas.microsoft.com/office/powerpoint/2010/main" val="2546841110"/>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Section </a:t>
            </a:r>
            <a:r>
              <a:rPr lang="en-US" dirty="0"/>
              <a:t>3</a:t>
            </a:r>
            <a:r>
              <a:rPr lang="en-US" dirty="0" smtClean="0"/>
              <a:t>:  Expansion in Latin America</a:t>
            </a:r>
            <a:endParaRPr lang="en-US" dirty="0"/>
          </a:p>
        </p:txBody>
      </p:sp>
      <p:sp>
        <p:nvSpPr>
          <p:cNvPr id="3" name="Content Placeholder 2"/>
          <p:cNvSpPr>
            <a:spLocks noGrp="1"/>
          </p:cNvSpPr>
          <p:nvPr>
            <p:ph idx="1"/>
          </p:nvPr>
        </p:nvSpPr>
        <p:spPr/>
        <p:txBody>
          <a:bodyPr>
            <a:normAutofit lnSpcReduction="10000"/>
          </a:bodyPr>
          <a:lstStyle/>
          <a:p>
            <a:r>
              <a:rPr lang="en-US" sz="2800" dirty="0" smtClean="0"/>
              <a:t>Goals</a:t>
            </a:r>
          </a:p>
          <a:p>
            <a:pPr lvl="1"/>
            <a:r>
              <a:rPr lang="en-US" sz="2400" dirty="0" smtClean="0"/>
              <a:t>Describe how the United States governed Cuba and Puerto Rico.</a:t>
            </a:r>
          </a:p>
          <a:p>
            <a:pPr lvl="1"/>
            <a:r>
              <a:rPr lang="en-US" sz="2400" dirty="0" smtClean="0"/>
              <a:t>Analyze and identify the major obstacles in the construction of the Panama Canal.</a:t>
            </a:r>
          </a:p>
          <a:p>
            <a:pPr lvl="1"/>
            <a:r>
              <a:rPr lang="en-US" sz="2400" dirty="0" smtClean="0"/>
              <a:t>Summarize U.S. policy toward Latin America during the late 1800s and early 1900s.</a:t>
            </a:r>
          </a:p>
          <a:p>
            <a:pPr marL="411480" lvl="1" indent="0">
              <a:buNone/>
            </a:pPr>
            <a:endParaRPr lang="en-US" sz="2400" dirty="0"/>
          </a:p>
          <a:p>
            <a:pPr lvl="1"/>
            <a:endParaRPr lang="en-US" sz="2400" dirty="0" smtClean="0"/>
          </a:p>
          <a:p>
            <a:pPr lvl="1"/>
            <a:r>
              <a:rPr lang="en-US" sz="2400" dirty="0"/>
              <a:t>Pennsylvania State Standards – 8.1.9.A, 8.1.9.B, 8.2.9.A, 8.2.9.B, 8.3.9.A, 8.3.9.B, 8.3.9.C, 8.3.9.D, 8.4.9.C</a:t>
            </a:r>
          </a:p>
          <a:p>
            <a:pPr lvl="1"/>
            <a:endParaRPr lang="en-US" sz="2400" dirty="0" smtClean="0"/>
          </a:p>
        </p:txBody>
      </p:sp>
    </p:spTree>
    <p:extLst>
      <p:ext uri="{BB962C8B-B14F-4D97-AF65-F5344CB8AC3E}">
        <p14:creationId xmlns:p14="http://schemas.microsoft.com/office/powerpoint/2010/main" val="24768430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Governing Cuba &amp; Puerto Rico</a:t>
            </a:r>
            <a:endParaRPr lang="en-US" dirty="0"/>
          </a:p>
        </p:txBody>
      </p:sp>
      <p:sp>
        <p:nvSpPr>
          <p:cNvPr id="3" name="Content Placeholder 2"/>
          <p:cNvSpPr>
            <a:spLocks noGrp="1"/>
          </p:cNvSpPr>
          <p:nvPr>
            <p:ph idx="1"/>
          </p:nvPr>
        </p:nvSpPr>
        <p:spPr>
          <a:xfrm>
            <a:off x="457200" y="1600200"/>
            <a:ext cx="4876800" cy="4525963"/>
          </a:xfrm>
        </p:spPr>
        <p:txBody>
          <a:bodyPr/>
          <a:lstStyle/>
          <a:p>
            <a:r>
              <a:rPr lang="en-US" dirty="0" smtClean="0"/>
              <a:t>Cuba</a:t>
            </a:r>
          </a:p>
          <a:p>
            <a:pPr lvl="1"/>
            <a:r>
              <a:rPr lang="en-US" dirty="0" smtClean="0"/>
              <a:t>Platt Amendment:  Cuba a protectorate</a:t>
            </a:r>
          </a:p>
          <a:p>
            <a:pPr lvl="1"/>
            <a:r>
              <a:rPr lang="en-US" dirty="0" smtClean="0"/>
              <a:t>1934 – renounce right to interfere</a:t>
            </a:r>
          </a:p>
          <a:p>
            <a:r>
              <a:rPr lang="en-US" dirty="0" smtClean="0"/>
              <a:t>Puerto Rico</a:t>
            </a:r>
          </a:p>
          <a:p>
            <a:pPr lvl="1"/>
            <a:r>
              <a:rPr lang="en-US" dirty="0" smtClean="0"/>
              <a:t>The Foraker Act:  territorial </a:t>
            </a:r>
            <a:r>
              <a:rPr lang="en-US" dirty="0" err="1" smtClean="0"/>
              <a:t>govt</a:t>
            </a:r>
            <a:r>
              <a:rPr lang="en-US" dirty="0" smtClean="0"/>
              <a:t> in P.R.</a:t>
            </a:r>
          </a:p>
          <a:p>
            <a:pPr lvl="1"/>
            <a:r>
              <a:rPr lang="en-US" dirty="0" smtClean="0"/>
              <a:t>The Jones Act:  granted U.S. citizenship, elect both houses of legis.</a:t>
            </a:r>
          </a:p>
          <a:p>
            <a:pPr lvl="1"/>
            <a:r>
              <a:rPr lang="en-US" dirty="0" smtClean="0"/>
              <a:t>1952 – became a self-governing commonwealth</a:t>
            </a: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4000" y="1951972"/>
            <a:ext cx="2954829" cy="1479486"/>
          </a:xfrm>
          <a:prstGeom prst="rect">
            <a:avLst/>
          </a:prstGeom>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3949835"/>
            <a:ext cx="2953030" cy="15666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46443884"/>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Section 1:  Expansion in the Pacific</a:t>
            </a:r>
            <a:endParaRPr lang="en-US" dirty="0"/>
          </a:p>
        </p:txBody>
      </p:sp>
      <p:sp>
        <p:nvSpPr>
          <p:cNvPr id="3" name="Content Placeholder 2"/>
          <p:cNvSpPr>
            <a:spLocks noGrp="1"/>
          </p:cNvSpPr>
          <p:nvPr>
            <p:ph idx="1"/>
          </p:nvPr>
        </p:nvSpPr>
        <p:spPr/>
        <p:txBody>
          <a:bodyPr>
            <a:normAutofit lnSpcReduction="10000"/>
          </a:bodyPr>
          <a:lstStyle/>
          <a:p>
            <a:r>
              <a:rPr lang="en-US" sz="2800" dirty="0" smtClean="0"/>
              <a:t>Goals</a:t>
            </a:r>
          </a:p>
          <a:p>
            <a:pPr lvl="1"/>
            <a:r>
              <a:rPr lang="en-US" sz="2400" dirty="0" smtClean="0"/>
              <a:t>Identify the major factors that drove imperialism</a:t>
            </a:r>
          </a:p>
          <a:p>
            <a:pPr lvl="1"/>
            <a:r>
              <a:rPr lang="en-US" sz="2400" dirty="0" smtClean="0"/>
              <a:t>Explain how the United States acquired Hawaii</a:t>
            </a:r>
          </a:p>
          <a:p>
            <a:pPr lvl="1"/>
            <a:r>
              <a:rPr lang="en-US" sz="2400" dirty="0" smtClean="0"/>
              <a:t>Describe the U.S. role in China</a:t>
            </a:r>
          </a:p>
          <a:p>
            <a:pPr lvl="1"/>
            <a:r>
              <a:rPr lang="en-US" sz="2400" dirty="0" smtClean="0"/>
              <a:t>Discuss how Japan became a world power</a:t>
            </a:r>
          </a:p>
          <a:p>
            <a:pPr lvl="1"/>
            <a:endParaRPr lang="en-US" sz="2400" dirty="0"/>
          </a:p>
          <a:p>
            <a:pPr lvl="1"/>
            <a:endParaRPr lang="en-US" sz="2400" dirty="0" smtClean="0"/>
          </a:p>
          <a:p>
            <a:pPr lvl="1"/>
            <a:endParaRPr lang="en-US" sz="2400" dirty="0"/>
          </a:p>
          <a:p>
            <a:pPr lvl="1"/>
            <a:endParaRPr lang="en-US" sz="2400" dirty="0" smtClean="0"/>
          </a:p>
          <a:p>
            <a:pPr lvl="1"/>
            <a:r>
              <a:rPr lang="en-US" sz="2400" dirty="0"/>
              <a:t>Pennsylvania State Standards – 8.1.9.A, 8.1.9.B, 8.2.9.A, 8.2.9.B, 8.3.9.A, 8.3.9.B, 8.3.9.C, 8.3.9.D, 8.4.9.C</a:t>
            </a:r>
          </a:p>
          <a:p>
            <a:pPr lvl="1"/>
            <a:endParaRPr lang="en-US" sz="2400" dirty="0"/>
          </a:p>
        </p:txBody>
      </p:sp>
    </p:spTree>
    <p:extLst>
      <p:ext uri="{BB962C8B-B14F-4D97-AF65-F5344CB8AC3E}">
        <p14:creationId xmlns:p14="http://schemas.microsoft.com/office/powerpoint/2010/main" val="1541738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Panama Canal</a:t>
            </a:r>
            <a:endParaRPr lang="en-US" dirty="0"/>
          </a:p>
        </p:txBody>
      </p:sp>
      <p:sp>
        <p:nvSpPr>
          <p:cNvPr id="3" name="Content Placeholder 2"/>
          <p:cNvSpPr>
            <a:spLocks noGrp="1"/>
          </p:cNvSpPr>
          <p:nvPr>
            <p:ph idx="1"/>
          </p:nvPr>
        </p:nvSpPr>
        <p:spPr>
          <a:xfrm>
            <a:off x="457199" y="1600200"/>
            <a:ext cx="3516727" cy="4525963"/>
          </a:xfrm>
        </p:spPr>
        <p:txBody>
          <a:bodyPr>
            <a:normAutofit lnSpcReduction="10000"/>
          </a:bodyPr>
          <a:lstStyle/>
          <a:p>
            <a:r>
              <a:rPr lang="en-US" dirty="0" smtClean="0"/>
              <a:t>Why?</a:t>
            </a:r>
          </a:p>
          <a:p>
            <a:r>
              <a:rPr lang="en-US" i="1" dirty="0" smtClean="0"/>
              <a:t>Early French effort</a:t>
            </a:r>
            <a:endParaRPr lang="en-US" i="1" dirty="0"/>
          </a:p>
          <a:p>
            <a:r>
              <a:rPr lang="en-US" i="1" dirty="0" smtClean="0"/>
              <a:t>1</a:t>
            </a:r>
            <a:r>
              <a:rPr lang="en-US" i="1" baseline="30000" dirty="0" smtClean="0"/>
              <a:t>st</a:t>
            </a:r>
            <a:r>
              <a:rPr lang="en-US" i="1" dirty="0" smtClean="0"/>
              <a:t> U.S. attempt</a:t>
            </a:r>
          </a:p>
          <a:p>
            <a:pPr lvl="1"/>
            <a:r>
              <a:rPr lang="en-US" i="1" dirty="0" smtClean="0"/>
              <a:t>Rebuffed</a:t>
            </a:r>
          </a:p>
          <a:p>
            <a:pPr lvl="1"/>
            <a:r>
              <a:rPr lang="en-US" i="1" dirty="0" smtClean="0"/>
              <a:t>Roosevelt furious</a:t>
            </a:r>
          </a:p>
          <a:p>
            <a:r>
              <a:rPr lang="en-US" i="1" dirty="0" smtClean="0"/>
              <a:t>Roosevelt “I took the Canal Zone and let Congress debate” (supported rebellion)</a:t>
            </a:r>
          </a:p>
          <a:p>
            <a:r>
              <a:rPr lang="en-US" i="1" dirty="0" smtClean="0"/>
              <a:t>Work begins (1904), opens (1914)</a:t>
            </a:r>
          </a:p>
          <a:p>
            <a:pPr lvl="1"/>
            <a:r>
              <a:rPr lang="en-US" i="1" dirty="0" smtClean="0"/>
              <a:t>Obstacles?</a:t>
            </a:r>
          </a:p>
          <a:p>
            <a:endParaRPr lang="en-US" i="1" dirty="0" smtClean="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73927" y="1600200"/>
            <a:ext cx="4326903" cy="42282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02304320"/>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Relations with Latin America</a:t>
            </a:r>
            <a:endParaRPr lang="en-US" dirty="0"/>
          </a:p>
        </p:txBody>
      </p:sp>
      <p:sp>
        <p:nvSpPr>
          <p:cNvPr id="3" name="Content Placeholder 2"/>
          <p:cNvSpPr>
            <a:spLocks noGrp="1"/>
          </p:cNvSpPr>
          <p:nvPr>
            <p:ph idx="1"/>
          </p:nvPr>
        </p:nvSpPr>
        <p:spPr>
          <a:xfrm>
            <a:off x="457200" y="1600200"/>
            <a:ext cx="4800600" cy="4525963"/>
          </a:xfrm>
        </p:spPr>
        <p:txBody>
          <a:bodyPr/>
          <a:lstStyle/>
          <a:p>
            <a:r>
              <a:rPr lang="en-US" b="1" dirty="0" smtClean="0"/>
              <a:t>Enforced Monroe Doctrine</a:t>
            </a:r>
          </a:p>
          <a:p>
            <a:r>
              <a:rPr lang="en-US" b="1" dirty="0" smtClean="0"/>
              <a:t>The Roosevelt Corollary</a:t>
            </a:r>
          </a:p>
          <a:p>
            <a:pPr lvl="1"/>
            <a:r>
              <a:rPr lang="en-US" b="1" dirty="0" smtClean="0"/>
              <a:t>Protects Dominican Republic</a:t>
            </a:r>
          </a:p>
          <a:p>
            <a:pPr lvl="1"/>
            <a:r>
              <a:rPr lang="en-US" b="1" dirty="0" smtClean="0"/>
              <a:t>International Police Power</a:t>
            </a:r>
          </a:p>
          <a:p>
            <a:pPr lvl="1"/>
            <a:endParaRPr lang="en-US" b="1" dirty="0"/>
          </a:p>
          <a:p>
            <a:r>
              <a:rPr lang="en-US" b="1" dirty="0" smtClean="0"/>
              <a:t>Dollar Diplomacy</a:t>
            </a:r>
          </a:p>
          <a:p>
            <a:endParaRPr lang="en-US" dirty="0" smtClean="0"/>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239" y="1936195"/>
            <a:ext cx="3643132" cy="28520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178" y="4038600"/>
            <a:ext cx="3965022" cy="25816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07960930"/>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Section </a:t>
            </a:r>
            <a:r>
              <a:rPr lang="en-US" dirty="0"/>
              <a:t>4</a:t>
            </a:r>
            <a:r>
              <a:rPr lang="en-US" dirty="0" smtClean="0"/>
              <a:t>:  Conflict with Mexico</a:t>
            </a:r>
            <a:endParaRPr lang="en-US" dirty="0"/>
          </a:p>
        </p:txBody>
      </p:sp>
      <p:sp>
        <p:nvSpPr>
          <p:cNvPr id="3" name="Content Placeholder 2"/>
          <p:cNvSpPr>
            <a:spLocks noGrp="1"/>
          </p:cNvSpPr>
          <p:nvPr>
            <p:ph idx="1"/>
          </p:nvPr>
        </p:nvSpPr>
        <p:spPr/>
        <p:txBody>
          <a:bodyPr>
            <a:normAutofit/>
          </a:bodyPr>
          <a:lstStyle/>
          <a:p>
            <a:r>
              <a:rPr lang="en-US" sz="2800" dirty="0" smtClean="0"/>
              <a:t>Goals</a:t>
            </a:r>
          </a:p>
          <a:p>
            <a:pPr lvl="1"/>
            <a:r>
              <a:rPr lang="en-US" sz="2400" dirty="0" smtClean="0"/>
              <a:t>List the major events of the Mexican Revolution.</a:t>
            </a:r>
          </a:p>
          <a:p>
            <a:pPr lvl="1"/>
            <a:r>
              <a:rPr lang="en-US" sz="2400" dirty="0" smtClean="0"/>
              <a:t>Explain why the United States intervened in Mexico.</a:t>
            </a:r>
          </a:p>
          <a:p>
            <a:pPr lvl="1"/>
            <a:r>
              <a:rPr lang="en-US" sz="2400" dirty="0" smtClean="0"/>
              <a:t>Report on the outcomes of the Mexican Revolution.</a:t>
            </a:r>
          </a:p>
          <a:p>
            <a:pPr lvl="1"/>
            <a:endParaRPr lang="en-US" sz="2400" dirty="0"/>
          </a:p>
          <a:p>
            <a:pPr lvl="1"/>
            <a:endParaRPr lang="en-US" sz="2400" dirty="0" smtClean="0"/>
          </a:p>
          <a:p>
            <a:pPr marL="411480" lvl="1" indent="0">
              <a:buNone/>
            </a:pPr>
            <a:endParaRPr lang="en-US" sz="2400" dirty="0"/>
          </a:p>
          <a:p>
            <a:pPr lvl="1"/>
            <a:endParaRPr lang="en-US" sz="2400" dirty="0" smtClean="0"/>
          </a:p>
          <a:p>
            <a:pPr lvl="1"/>
            <a:r>
              <a:rPr lang="en-US" sz="2400" dirty="0"/>
              <a:t>Pennsylvania State Standards – 8.1.9.A, 8.1.9.B, 8.2.9.A, 8.2.9.B, 8.3.9.A, 8.3.9.B, 8.3.9.C, 8.3.9.D, 8.4.9.C</a:t>
            </a:r>
          </a:p>
          <a:p>
            <a:pPr lvl="1"/>
            <a:endParaRPr lang="en-US" sz="2400" dirty="0" smtClean="0"/>
          </a:p>
        </p:txBody>
      </p:sp>
    </p:spTree>
    <p:extLst>
      <p:ext uri="{BB962C8B-B14F-4D97-AF65-F5344CB8AC3E}">
        <p14:creationId xmlns:p14="http://schemas.microsoft.com/office/powerpoint/2010/main" val="20752138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Mexico Under </a:t>
            </a:r>
            <a:r>
              <a:rPr lang="en-US" dirty="0" err="1" smtClean="0"/>
              <a:t>Díaz</a:t>
            </a:r>
            <a:endParaRPr lang="en-US" dirty="0"/>
          </a:p>
        </p:txBody>
      </p:sp>
      <p:sp>
        <p:nvSpPr>
          <p:cNvPr id="3" name="Content Placeholder 2"/>
          <p:cNvSpPr>
            <a:spLocks noGrp="1"/>
          </p:cNvSpPr>
          <p:nvPr>
            <p:ph idx="1"/>
          </p:nvPr>
        </p:nvSpPr>
        <p:spPr>
          <a:xfrm>
            <a:off x="457200" y="1600200"/>
            <a:ext cx="4576550" cy="4800600"/>
          </a:xfrm>
        </p:spPr>
        <p:txBody>
          <a:bodyPr/>
          <a:lstStyle/>
          <a:p>
            <a:r>
              <a:rPr lang="en-US" dirty="0" smtClean="0"/>
              <a:t>Mexico before </a:t>
            </a:r>
            <a:r>
              <a:rPr lang="en-US" dirty="0" err="1" smtClean="0"/>
              <a:t>Díaz</a:t>
            </a:r>
            <a:endParaRPr lang="en-US" dirty="0" smtClean="0"/>
          </a:p>
          <a:p>
            <a:pPr lvl="1"/>
            <a:r>
              <a:rPr lang="en-US" dirty="0" smtClean="0"/>
              <a:t>Neglect</a:t>
            </a:r>
          </a:p>
          <a:p>
            <a:pPr lvl="1"/>
            <a:r>
              <a:rPr lang="en-US" dirty="0" smtClean="0"/>
              <a:t>Crime</a:t>
            </a:r>
          </a:p>
          <a:p>
            <a:pPr lvl="1"/>
            <a:r>
              <a:rPr lang="en-US" dirty="0" smtClean="0"/>
              <a:t>War</a:t>
            </a:r>
          </a:p>
          <a:p>
            <a:pPr lvl="1"/>
            <a:endParaRPr lang="en-US" dirty="0"/>
          </a:p>
          <a:p>
            <a:r>
              <a:rPr lang="en-US" dirty="0" smtClean="0"/>
              <a:t>Restored order</a:t>
            </a:r>
          </a:p>
          <a:p>
            <a:r>
              <a:rPr lang="en-US" dirty="0" smtClean="0"/>
              <a:t>Brought American Investment</a:t>
            </a:r>
          </a:p>
          <a:p>
            <a:r>
              <a:rPr lang="en-US" dirty="0" smtClean="0"/>
              <a:t>Many Mexicans did not receive the benefits of economic growth</a:t>
            </a:r>
          </a:p>
          <a:p>
            <a:pPr lvl="1"/>
            <a:endParaRPr lang="en-US" dirty="0"/>
          </a:p>
          <a:p>
            <a:endParaRPr lang="en-US" dirty="0"/>
          </a:p>
        </p:txBody>
      </p:sp>
      <p:pic>
        <p:nvPicPr>
          <p:cNvPr id="4" name="Picture 3"/>
          <p:cNvPicPr>
            <a:picLocks noChangeAspect="1"/>
          </p:cNvPicPr>
          <p:nvPr/>
        </p:nvPicPr>
        <p:blipFill>
          <a:blip r:embed="rId2"/>
          <a:stretch>
            <a:fillRect/>
          </a:stretch>
        </p:blipFill>
        <p:spPr>
          <a:xfrm>
            <a:off x="5405473" y="1600200"/>
            <a:ext cx="2363900" cy="2975849"/>
          </a:xfrm>
          <a:prstGeom prst="rect">
            <a:avLst/>
          </a:prstGeom>
        </p:spPr>
      </p:pic>
    </p:spTree>
    <p:extLst>
      <p:ext uri="{BB962C8B-B14F-4D97-AF65-F5344CB8AC3E}">
        <p14:creationId xmlns:p14="http://schemas.microsoft.com/office/powerpoint/2010/main" val="31753338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Mexican Revolution</a:t>
            </a:r>
            <a:endParaRPr lang="en-US" dirty="0"/>
          </a:p>
        </p:txBody>
      </p:sp>
      <p:sp>
        <p:nvSpPr>
          <p:cNvPr id="3" name="Content Placeholder 2"/>
          <p:cNvSpPr>
            <a:spLocks noGrp="1"/>
          </p:cNvSpPr>
          <p:nvPr>
            <p:ph idx="1"/>
          </p:nvPr>
        </p:nvSpPr>
        <p:spPr/>
        <p:txBody>
          <a:bodyPr/>
          <a:lstStyle/>
          <a:p>
            <a:r>
              <a:rPr lang="en-US" dirty="0" err="1" smtClean="0"/>
              <a:t>Díaz</a:t>
            </a:r>
            <a:r>
              <a:rPr lang="en-US" dirty="0" smtClean="0"/>
              <a:t> won re-election (1910) by force &amp; fraud</a:t>
            </a:r>
          </a:p>
          <a:p>
            <a:r>
              <a:rPr lang="en-US" dirty="0" err="1" smtClean="0"/>
              <a:t>Emiliano</a:t>
            </a:r>
            <a:r>
              <a:rPr lang="en-US" dirty="0" smtClean="0"/>
              <a:t> Zapata – called for land distribution</a:t>
            </a:r>
          </a:p>
          <a:p>
            <a:r>
              <a:rPr lang="en-US" dirty="0" smtClean="0"/>
              <a:t>Francisco Madero – unified opposition forces and let the Mexican Revolution</a:t>
            </a:r>
          </a:p>
          <a:p>
            <a:r>
              <a:rPr lang="en-US" dirty="0" err="1" smtClean="0"/>
              <a:t>Díaz</a:t>
            </a:r>
            <a:r>
              <a:rPr lang="en-US" dirty="0" smtClean="0"/>
              <a:t> resigned in May 1911</a:t>
            </a:r>
          </a:p>
          <a:p>
            <a:endParaRPr lang="en-US" dirty="0"/>
          </a:p>
          <a:p>
            <a:r>
              <a:rPr lang="en-US" dirty="0" smtClean="0"/>
              <a:t>United States supported Madero</a:t>
            </a:r>
          </a:p>
          <a:p>
            <a:r>
              <a:rPr lang="en-US" dirty="0" smtClean="0"/>
              <a:t>Lack of control</a:t>
            </a:r>
          </a:p>
          <a:p>
            <a:pPr lvl="1"/>
            <a:r>
              <a:rPr lang="en-US" dirty="0" err="1" smtClean="0"/>
              <a:t>Díaz</a:t>
            </a:r>
            <a:r>
              <a:rPr lang="en-US" dirty="0" smtClean="0"/>
              <a:t> supporters fight back</a:t>
            </a:r>
          </a:p>
          <a:p>
            <a:pPr lvl="1"/>
            <a:r>
              <a:rPr lang="en-US" dirty="0" err="1" smtClean="0"/>
              <a:t>Victoriano</a:t>
            </a:r>
            <a:r>
              <a:rPr lang="en-US" dirty="0" smtClean="0"/>
              <a:t> Huerta (Madero’s general) seized control</a:t>
            </a:r>
          </a:p>
          <a:p>
            <a:pPr lvl="1"/>
            <a:r>
              <a:rPr lang="en-US" dirty="0" smtClean="0"/>
              <a:t>Madero – imprisoned and later murdered</a:t>
            </a:r>
            <a:endParaRPr lang="en-US" dirty="0"/>
          </a:p>
        </p:txBody>
      </p:sp>
    </p:spTree>
    <p:extLst>
      <p:ext uri="{BB962C8B-B14F-4D97-AF65-F5344CB8AC3E}">
        <p14:creationId xmlns:p14="http://schemas.microsoft.com/office/powerpoint/2010/main" val="33814670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Mexican Revolution cont.</a:t>
            </a:r>
            <a:endParaRPr lang="en-US" dirty="0"/>
          </a:p>
        </p:txBody>
      </p:sp>
      <p:sp>
        <p:nvSpPr>
          <p:cNvPr id="3" name="Content Placeholder 2"/>
          <p:cNvSpPr>
            <a:spLocks noGrp="1"/>
          </p:cNvSpPr>
          <p:nvPr>
            <p:ph idx="1"/>
          </p:nvPr>
        </p:nvSpPr>
        <p:spPr>
          <a:xfrm>
            <a:off x="457200" y="1600200"/>
            <a:ext cx="7620000" cy="1977887"/>
          </a:xfrm>
        </p:spPr>
        <p:txBody>
          <a:bodyPr/>
          <a:lstStyle/>
          <a:p>
            <a:r>
              <a:rPr lang="en-US" dirty="0" smtClean="0"/>
              <a:t>Huerta continued to fight against an array of opponents.</a:t>
            </a:r>
          </a:p>
          <a:p>
            <a:pPr lvl="1"/>
            <a:r>
              <a:rPr lang="en-US" dirty="0" err="1" smtClean="0"/>
              <a:t>Venustiano</a:t>
            </a:r>
            <a:r>
              <a:rPr lang="en-US" dirty="0" smtClean="0"/>
              <a:t> Carranza</a:t>
            </a:r>
          </a:p>
          <a:p>
            <a:pPr lvl="1"/>
            <a:r>
              <a:rPr lang="en-US" dirty="0" smtClean="0"/>
              <a:t>Francisco “</a:t>
            </a:r>
            <a:r>
              <a:rPr lang="en-US" dirty="0" err="1" smtClean="0"/>
              <a:t>Pancho</a:t>
            </a:r>
            <a:r>
              <a:rPr lang="en-US" dirty="0" smtClean="0"/>
              <a:t>” Villa</a:t>
            </a:r>
          </a:p>
          <a:p>
            <a:pPr lvl="1"/>
            <a:r>
              <a:rPr lang="en-US" dirty="0" err="1" smtClean="0"/>
              <a:t>Emiliano</a:t>
            </a:r>
            <a:r>
              <a:rPr lang="en-US" dirty="0" smtClean="0"/>
              <a:t> Zapata</a:t>
            </a:r>
          </a:p>
          <a:p>
            <a:pPr lvl="1"/>
            <a:r>
              <a:rPr lang="en-US" dirty="0" smtClean="0"/>
              <a:t>Álvaro </a:t>
            </a:r>
            <a:r>
              <a:rPr lang="en-US" dirty="0" err="1" smtClean="0"/>
              <a:t>Obregón</a:t>
            </a:r>
            <a:endParaRPr lang="en-US" dirty="0" smtClean="0"/>
          </a:p>
          <a:p>
            <a:pPr lvl="1"/>
            <a:endParaRPr lang="en-US" dirty="0"/>
          </a:p>
          <a:p>
            <a:pPr marL="114300" indent="0">
              <a:buNone/>
            </a:pPr>
            <a:endParaRPr lang="en-US" dirty="0"/>
          </a:p>
        </p:txBody>
      </p:sp>
      <p:pic>
        <p:nvPicPr>
          <p:cNvPr id="4" name="Picture 3"/>
          <p:cNvPicPr>
            <a:picLocks noChangeAspect="1"/>
          </p:cNvPicPr>
          <p:nvPr/>
        </p:nvPicPr>
        <p:blipFill>
          <a:blip r:embed="rId2"/>
          <a:stretch>
            <a:fillRect/>
          </a:stretch>
        </p:blipFill>
        <p:spPr>
          <a:xfrm>
            <a:off x="1155288" y="3729612"/>
            <a:ext cx="2032000" cy="2032000"/>
          </a:xfrm>
          <a:prstGeom prst="rect">
            <a:avLst/>
          </a:prstGeom>
        </p:spPr>
      </p:pic>
      <p:pic>
        <p:nvPicPr>
          <p:cNvPr id="5" name="Picture 4"/>
          <p:cNvPicPr>
            <a:picLocks noChangeAspect="1"/>
          </p:cNvPicPr>
          <p:nvPr/>
        </p:nvPicPr>
        <p:blipFill>
          <a:blip r:embed="rId3"/>
          <a:stretch>
            <a:fillRect/>
          </a:stretch>
        </p:blipFill>
        <p:spPr>
          <a:xfrm>
            <a:off x="3408542" y="3729612"/>
            <a:ext cx="1676400" cy="2032000"/>
          </a:xfrm>
          <a:prstGeom prst="rect">
            <a:avLst/>
          </a:prstGeom>
        </p:spPr>
      </p:pic>
      <p:pic>
        <p:nvPicPr>
          <p:cNvPr id="6" name="Picture 5"/>
          <p:cNvPicPr>
            <a:picLocks noChangeAspect="1"/>
          </p:cNvPicPr>
          <p:nvPr/>
        </p:nvPicPr>
        <p:blipFill>
          <a:blip r:embed="rId4"/>
          <a:stretch>
            <a:fillRect/>
          </a:stretch>
        </p:blipFill>
        <p:spPr>
          <a:xfrm>
            <a:off x="5194300" y="3729612"/>
            <a:ext cx="1244600" cy="2032000"/>
          </a:xfrm>
          <a:prstGeom prst="rect">
            <a:avLst/>
          </a:prstGeom>
        </p:spPr>
      </p:pic>
      <p:pic>
        <p:nvPicPr>
          <p:cNvPr id="7" name="Picture 6"/>
          <p:cNvPicPr>
            <a:picLocks noChangeAspect="1"/>
          </p:cNvPicPr>
          <p:nvPr/>
        </p:nvPicPr>
        <p:blipFill>
          <a:blip r:embed="rId5"/>
          <a:stretch>
            <a:fillRect/>
          </a:stretch>
        </p:blipFill>
        <p:spPr>
          <a:xfrm>
            <a:off x="6578600" y="3729612"/>
            <a:ext cx="1498600" cy="2032000"/>
          </a:xfrm>
          <a:prstGeom prst="rect">
            <a:avLst/>
          </a:prstGeom>
        </p:spPr>
      </p:pic>
    </p:spTree>
    <p:extLst>
      <p:ext uri="{BB962C8B-B14F-4D97-AF65-F5344CB8AC3E}">
        <p14:creationId xmlns:p14="http://schemas.microsoft.com/office/powerpoint/2010/main" val="41711266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 Intervention</a:t>
            </a:r>
            <a:endParaRPr lang="en-US" dirty="0"/>
          </a:p>
        </p:txBody>
      </p:sp>
      <p:sp>
        <p:nvSpPr>
          <p:cNvPr id="3" name="Content Placeholder 2"/>
          <p:cNvSpPr>
            <a:spLocks noGrp="1"/>
          </p:cNvSpPr>
          <p:nvPr>
            <p:ph idx="1"/>
          </p:nvPr>
        </p:nvSpPr>
        <p:spPr>
          <a:xfrm>
            <a:off x="457200" y="1600200"/>
            <a:ext cx="4514596" cy="4800600"/>
          </a:xfrm>
        </p:spPr>
        <p:txBody>
          <a:bodyPr>
            <a:normAutofit lnSpcReduction="10000"/>
          </a:bodyPr>
          <a:lstStyle/>
          <a:p>
            <a:r>
              <a:rPr lang="en-US" dirty="0" smtClean="0"/>
              <a:t>Huerta lost recognition from President Wilson (U.S.)</a:t>
            </a:r>
          </a:p>
          <a:p>
            <a:r>
              <a:rPr lang="en-US" dirty="0" smtClean="0"/>
              <a:t>U.S. lifts embargo on arms sales to Mexico</a:t>
            </a:r>
          </a:p>
          <a:p>
            <a:endParaRPr lang="en-US" dirty="0"/>
          </a:p>
          <a:p>
            <a:r>
              <a:rPr lang="en-US" dirty="0" smtClean="0"/>
              <a:t>Tampico</a:t>
            </a:r>
          </a:p>
          <a:p>
            <a:pPr lvl="1"/>
            <a:r>
              <a:rPr lang="en-US" dirty="0" smtClean="0"/>
              <a:t>USS </a:t>
            </a:r>
            <a:r>
              <a:rPr lang="en-US" i="1" dirty="0" smtClean="0"/>
              <a:t>Dolphin</a:t>
            </a:r>
            <a:r>
              <a:rPr lang="en-US" dirty="0" smtClean="0"/>
              <a:t> stationed</a:t>
            </a:r>
          </a:p>
          <a:p>
            <a:pPr lvl="1"/>
            <a:r>
              <a:rPr lang="en-US" dirty="0" smtClean="0"/>
              <a:t>Crew members were arrested</a:t>
            </a:r>
          </a:p>
          <a:p>
            <a:pPr lvl="1"/>
            <a:r>
              <a:rPr lang="en-US" dirty="0" smtClean="0"/>
              <a:t>Released but U.S. demanded apology…ironic???</a:t>
            </a:r>
          </a:p>
          <a:p>
            <a:pPr lvl="1"/>
            <a:endParaRPr lang="en-US" dirty="0"/>
          </a:p>
          <a:p>
            <a:r>
              <a:rPr lang="en-US" dirty="0" smtClean="0"/>
              <a:t>Occupation of Veracruz</a:t>
            </a:r>
          </a:p>
          <a:p>
            <a:pPr lvl="1"/>
            <a:r>
              <a:rPr lang="en-US" dirty="0" smtClean="0"/>
              <a:t>Huerta resigns, fled to Spain</a:t>
            </a:r>
            <a:endParaRPr lang="en-US" dirty="0"/>
          </a:p>
        </p:txBody>
      </p:sp>
      <p:pic>
        <p:nvPicPr>
          <p:cNvPr id="4" name="Picture 3"/>
          <p:cNvPicPr>
            <a:picLocks noChangeAspect="1"/>
          </p:cNvPicPr>
          <p:nvPr/>
        </p:nvPicPr>
        <p:blipFill>
          <a:blip r:embed="rId2"/>
          <a:stretch>
            <a:fillRect/>
          </a:stretch>
        </p:blipFill>
        <p:spPr>
          <a:xfrm>
            <a:off x="4500361" y="3299275"/>
            <a:ext cx="3822831" cy="2867123"/>
          </a:xfrm>
          <a:prstGeom prst="rect">
            <a:avLst/>
          </a:prstGeom>
        </p:spPr>
      </p:pic>
    </p:spTree>
    <p:extLst>
      <p:ext uri="{BB962C8B-B14F-4D97-AF65-F5344CB8AC3E}">
        <p14:creationId xmlns:p14="http://schemas.microsoft.com/office/powerpoint/2010/main" val="14193901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Revolution Winds Down</a:t>
            </a:r>
            <a:endParaRPr lang="en-US" dirty="0"/>
          </a:p>
        </p:txBody>
      </p:sp>
      <p:sp>
        <p:nvSpPr>
          <p:cNvPr id="3" name="Content Placeholder 2"/>
          <p:cNvSpPr>
            <a:spLocks noGrp="1"/>
          </p:cNvSpPr>
          <p:nvPr>
            <p:ph idx="1"/>
          </p:nvPr>
        </p:nvSpPr>
        <p:spPr/>
        <p:txBody>
          <a:bodyPr/>
          <a:lstStyle/>
          <a:p>
            <a:r>
              <a:rPr lang="en-US" dirty="0" smtClean="0"/>
              <a:t>By 1915</a:t>
            </a:r>
          </a:p>
          <a:p>
            <a:pPr lvl="1"/>
            <a:r>
              <a:rPr lang="en-US" dirty="0" smtClean="0"/>
              <a:t>Villa and Zapata controlled about 2/3 of Mexico</a:t>
            </a:r>
          </a:p>
          <a:p>
            <a:pPr lvl="1"/>
            <a:r>
              <a:rPr lang="en-US" dirty="0" smtClean="0"/>
              <a:t>Carranza controlled Mexico City (U.S. recognized)</a:t>
            </a:r>
          </a:p>
          <a:p>
            <a:pPr lvl="1"/>
            <a:endParaRPr lang="en-US" dirty="0"/>
          </a:p>
          <a:p>
            <a:r>
              <a:rPr lang="en-US" dirty="0" smtClean="0"/>
              <a:t>Villa invaded U.S. soil at Columbus, New Mexico</a:t>
            </a:r>
          </a:p>
          <a:p>
            <a:r>
              <a:rPr lang="en-US" dirty="0" smtClean="0"/>
              <a:t>Wilson ordered capture of Villa, sent General John J. Pershing after him</a:t>
            </a:r>
          </a:p>
          <a:p>
            <a:endParaRPr lang="en-US" dirty="0"/>
          </a:p>
          <a:p>
            <a:r>
              <a:rPr lang="en-US" dirty="0" smtClean="0"/>
              <a:t>Carranza solidified power, new constitution included progressive reforms but state owned resources</a:t>
            </a:r>
            <a:endParaRPr lang="en-US" dirty="0"/>
          </a:p>
        </p:txBody>
      </p:sp>
    </p:spTree>
    <p:extLst>
      <p:ext uri="{BB962C8B-B14F-4D97-AF65-F5344CB8AC3E}">
        <p14:creationId xmlns:p14="http://schemas.microsoft.com/office/powerpoint/2010/main" val="28583964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Impulse for Imperialism</a:t>
            </a:r>
            <a:endParaRPr lang="en-US" dirty="0"/>
          </a:p>
        </p:txBody>
      </p:sp>
      <p:sp>
        <p:nvSpPr>
          <p:cNvPr id="3" name="Content Placeholder 2"/>
          <p:cNvSpPr>
            <a:spLocks noGrp="1"/>
          </p:cNvSpPr>
          <p:nvPr>
            <p:ph idx="1"/>
          </p:nvPr>
        </p:nvSpPr>
        <p:spPr>
          <a:xfrm>
            <a:off x="457200" y="1600200"/>
            <a:ext cx="3949363" cy="4800600"/>
          </a:xfrm>
        </p:spPr>
        <p:txBody>
          <a:bodyPr/>
          <a:lstStyle/>
          <a:p>
            <a:r>
              <a:rPr lang="en-US" dirty="0" smtClean="0"/>
              <a:t>Imperialism:  quest for colonial empires</a:t>
            </a:r>
          </a:p>
          <a:p>
            <a:endParaRPr lang="en-US" dirty="0"/>
          </a:p>
          <a:p>
            <a:r>
              <a:rPr lang="en-US" dirty="0" smtClean="0"/>
              <a:t>Where:  Africa, Asia, Latin America</a:t>
            </a:r>
          </a:p>
          <a:p>
            <a:endParaRPr lang="en-US" dirty="0"/>
          </a:p>
          <a:p>
            <a:r>
              <a:rPr lang="en-US" dirty="0" smtClean="0"/>
              <a:t>Why:  Markets, Raw Materials, Power, Prestige</a:t>
            </a:r>
          </a:p>
          <a:p>
            <a:endParaRPr lang="en-US" dirty="0"/>
          </a:p>
          <a:p>
            <a:r>
              <a:rPr lang="en-US" dirty="0" smtClean="0"/>
              <a:t>Colonize:  Protect interests, prevent competition</a:t>
            </a:r>
            <a:endParaRPr lang="en-US" dirty="0"/>
          </a:p>
        </p:txBody>
      </p:sp>
      <p:pic>
        <p:nvPicPr>
          <p:cNvPr id="6" name="Picture 5"/>
          <p:cNvPicPr>
            <a:picLocks noChangeAspect="1"/>
          </p:cNvPicPr>
          <p:nvPr/>
        </p:nvPicPr>
        <p:blipFill>
          <a:blip r:embed="rId2"/>
          <a:stretch>
            <a:fillRect/>
          </a:stretch>
        </p:blipFill>
        <p:spPr>
          <a:xfrm>
            <a:off x="4837484" y="1851238"/>
            <a:ext cx="3418671" cy="3930581"/>
          </a:xfrm>
          <a:prstGeom prst="rect">
            <a:avLst/>
          </a:prstGeom>
        </p:spPr>
      </p:pic>
    </p:spTree>
    <p:extLst>
      <p:ext uri="{BB962C8B-B14F-4D97-AF65-F5344CB8AC3E}">
        <p14:creationId xmlns:p14="http://schemas.microsoft.com/office/powerpoint/2010/main" val="35751882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Impulse for Imperialism</a:t>
            </a:r>
            <a:endParaRPr lang="en-US" dirty="0"/>
          </a:p>
        </p:txBody>
      </p:sp>
      <p:sp>
        <p:nvSpPr>
          <p:cNvPr id="3" name="Content Placeholder 2"/>
          <p:cNvSpPr>
            <a:spLocks noGrp="1"/>
          </p:cNvSpPr>
          <p:nvPr>
            <p:ph idx="1"/>
          </p:nvPr>
        </p:nvSpPr>
        <p:spPr>
          <a:xfrm>
            <a:off x="457200" y="1600200"/>
            <a:ext cx="7453192" cy="4800600"/>
          </a:xfrm>
        </p:spPr>
        <p:txBody>
          <a:bodyPr/>
          <a:lstStyle/>
          <a:p>
            <a:r>
              <a:rPr lang="en-US" i="1" dirty="0" smtClean="0"/>
              <a:t>“Small states are of the past and have no future…The great nations are rapidly absorbing for their future expansion and their present defense all the waste places of the earth.  It is a movement which makes for civilization and the advancement of the race.  As one of the great nations of the world, the United States must not fall out of line of march.”  </a:t>
            </a:r>
          </a:p>
          <a:p>
            <a:pPr marL="114300" indent="0">
              <a:buNone/>
            </a:pPr>
            <a:r>
              <a:rPr lang="en-US" i="1" dirty="0"/>
              <a:t> </a:t>
            </a:r>
            <a:r>
              <a:rPr lang="en-US" i="1" dirty="0" smtClean="0"/>
              <a:t>                                                                   ~ </a:t>
            </a:r>
            <a:r>
              <a:rPr lang="en-US" dirty="0" smtClean="0"/>
              <a:t>Henry Cabot Lodge</a:t>
            </a:r>
            <a:endParaRPr lang="en-US" dirty="0"/>
          </a:p>
        </p:txBody>
      </p:sp>
      <p:pic>
        <p:nvPicPr>
          <p:cNvPr id="4" name="Picture 3"/>
          <p:cNvPicPr>
            <a:picLocks noChangeAspect="1"/>
          </p:cNvPicPr>
          <p:nvPr/>
        </p:nvPicPr>
        <p:blipFill>
          <a:blip r:embed="rId2"/>
          <a:stretch>
            <a:fillRect/>
          </a:stretch>
        </p:blipFill>
        <p:spPr>
          <a:xfrm>
            <a:off x="947352" y="3780443"/>
            <a:ext cx="2740084" cy="3077557"/>
          </a:xfrm>
          <a:prstGeom prst="rect">
            <a:avLst/>
          </a:prstGeom>
        </p:spPr>
      </p:pic>
    </p:spTree>
    <p:extLst>
      <p:ext uri="{BB962C8B-B14F-4D97-AF65-F5344CB8AC3E}">
        <p14:creationId xmlns:p14="http://schemas.microsoft.com/office/powerpoint/2010/main" val="17676158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Impulse for Imperialism</a:t>
            </a:r>
            <a:endParaRPr lang="en-US" dirty="0"/>
          </a:p>
        </p:txBody>
      </p:sp>
      <p:sp>
        <p:nvSpPr>
          <p:cNvPr id="3" name="Content Placeholder 2"/>
          <p:cNvSpPr>
            <a:spLocks noGrp="1"/>
          </p:cNvSpPr>
          <p:nvPr>
            <p:ph idx="1"/>
          </p:nvPr>
        </p:nvSpPr>
        <p:spPr>
          <a:xfrm>
            <a:off x="457200" y="1600200"/>
            <a:ext cx="5035703" cy="4800600"/>
          </a:xfrm>
        </p:spPr>
        <p:txBody>
          <a:bodyPr/>
          <a:lstStyle/>
          <a:p>
            <a:r>
              <a:rPr lang="en-US" i="1" dirty="0" smtClean="0"/>
              <a:t>The Influence of Sea Power upon History</a:t>
            </a:r>
            <a:r>
              <a:rPr lang="en-US" dirty="0" smtClean="0"/>
              <a:t>, Alfred Thayer Mahan of the U.S. Naval War College</a:t>
            </a:r>
          </a:p>
          <a:p>
            <a:pPr lvl="1"/>
            <a:r>
              <a:rPr lang="en-US" dirty="0" smtClean="0"/>
              <a:t>Strong navy</a:t>
            </a:r>
          </a:p>
          <a:p>
            <a:pPr lvl="1"/>
            <a:r>
              <a:rPr lang="en-US" dirty="0" smtClean="0"/>
              <a:t>Overseas bases</a:t>
            </a:r>
          </a:p>
          <a:p>
            <a:pPr lvl="1"/>
            <a:endParaRPr lang="en-US" dirty="0"/>
          </a:p>
          <a:p>
            <a:r>
              <a:rPr lang="en-US" dirty="0" smtClean="0"/>
              <a:t>Other reasons for expansion</a:t>
            </a:r>
          </a:p>
          <a:p>
            <a:pPr lvl="1"/>
            <a:r>
              <a:rPr lang="en-US" dirty="0" smtClean="0"/>
              <a:t>Spread political system</a:t>
            </a:r>
          </a:p>
          <a:p>
            <a:pPr lvl="1"/>
            <a:r>
              <a:rPr lang="en-US" dirty="0" smtClean="0"/>
              <a:t>Christian religion</a:t>
            </a:r>
            <a:endParaRPr lang="en-US" dirty="0"/>
          </a:p>
        </p:txBody>
      </p:sp>
      <p:pic>
        <p:nvPicPr>
          <p:cNvPr id="4" name="Picture 3"/>
          <p:cNvPicPr>
            <a:picLocks noChangeAspect="1"/>
          </p:cNvPicPr>
          <p:nvPr/>
        </p:nvPicPr>
        <p:blipFill>
          <a:blip r:embed="rId2"/>
          <a:stretch>
            <a:fillRect/>
          </a:stretch>
        </p:blipFill>
        <p:spPr>
          <a:xfrm>
            <a:off x="5906682" y="1417638"/>
            <a:ext cx="1514091" cy="2442082"/>
          </a:xfrm>
          <a:prstGeom prst="rect">
            <a:avLst/>
          </a:prstGeom>
        </p:spPr>
      </p:pic>
      <p:pic>
        <p:nvPicPr>
          <p:cNvPr id="6" name="Picture 5"/>
          <p:cNvPicPr>
            <a:picLocks noChangeAspect="1"/>
          </p:cNvPicPr>
          <p:nvPr/>
        </p:nvPicPr>
        <p:blipFill>
          <a:blip r:embed="rId3"/>
          <a:stretch>
            <a:fillRect/>
          </a:stretch>
        </p:blipFill>
        <p:spPr>
          <a:xfrm>
            <a:off x="4475745" y="4195119"/>
            <a:ext cx="2432131" cy="2419874"/>
          </a:xfrm>
          <a:prstGeom prst="rect">
            <a:avLst/>
          </a:prstGeom>
        </p:spPr>
      </p:pic>
    </p:spTree>
    <p:extLst>
      <p:ext uri="{BB962C8B-B14F-4D97-AF65-F5344CB8AC3E}">
        <p14:creationId xmlns:p14="http://schemas.microsoft.com/office/powerpoint/2010/main" val="31313969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Acquiring Hawaii</a:t>
            </a:r>
            <a:endParaRPr lang="en-US" dirty="0"/>
          </a:p>
        </p:txBody>
      </p:sp>
      <p:sp>
        <p:nvSpPr>
          <p:cNvPr id="3" name="Content Placeholder 2"/>
          <p:cNvSpPr>
            <a:spLocks noGrp="1"/>
          </p:cNvSpPr>
          <p:nvPr>
            <p:ph idx="1"/>
          </p:nvPr>
        </p:nvSpPr>
        <p:spPr>
          <a:xfrm>
            <a:off x="457200" y="1600200"/>
            <a:ext cx="4974500" cy="4800600"/>
          </a:xfrm>
        </p:spPr>
        <p:txBody>
          <a:bodyPr/>
          <a:lstStyle/>
          <a:p>
            <a:r>
              <a:rPr lang="en-US" sz="2800" dirty="0" smtClean="0"/>
              <a:t>Location:  Pacific Ocean, about 2,000 miles west of California</a:t>
            </a:r>
          </a:p>
          <a:p>
            <a:r>
              <a:rPr lang="en-US" sz="2800" dirty="0" smtClean="0"/>
              <a:t>Attraction:  </a:t>
            </a:r>
          </a:p>
          <a:p>
            <a:pPr lvl="1"/>
            <a:r>
              <a:rPr lang="en-US" sz="2400" dirty="0" smtClean="0"/>
              <a:t>Tropical climate</a:t>
            </a:r>
          </a:p>
          <a:p>
            <a:pPr lvl="1"/>
            <a:r>
              <a:rPr lang="en-US" sz="2400" dirty="0" smtClean="0"/>
              <a:t>Lava-enriched soil</a:t>
            </a:r>
          </a:p>
          <a:p>
            <a:pPr lvl="1"/>
            <a:r>
              <a:rPr lang="en-US" sz="2400" dirty="0" smtClean="0"/>
              <a:t>Possible naval bases</a:t>
            </a:r>
          </a:p>
          <a:p>
            <a:pPr lvl="1"/>
            <a:r>
              <a:rPr lang="en-US" sz="2400" dirty="0" smtClean="0"/>
              <a:t>Fueling stations for ships</a:t>
            </a:r>
            <a:endParaRPr lang="en-US" sz="2400" dirty="0"/>
          </a:p>
        </p:txBody>
      </p:sp>
      <p:pic>
        <p:nvPicPr>
          <p:cNvPr id="4" name="Picture 3"/>
          <p:cNvPicPr>
            <a:picLocks noChangeAspect="1"/>
          </p:cNvPicPr>
          <p:nvPr/>
        </p:nvPicPr>
        <p:blipFill>
          <a:blip r:embed="rId2"/>
          <a:stretch>
            <a:fillRect/>
          </a:stretch>
        </p:blipFill>
        <p:spPr>
          <a:xfrm>
            <a:off x="5431700" y="1790041"/>
            <a:ext cx="2857491" cy="1787038"/>
          </a:xfrm>
          <a:prstGeom prst="rect">
            <a:avLst/>
          </a:prstGeom>
        </p:spPr>
      </p:pic>
    </p:spTree>
    <p:extLst>
      <p:ext uri="{BB962C8B-B14F-4D97-AF65-F5344CB8AC3E}">
        <p14:creationId xmlns:p14="http://schemas.microsoft.com/office/powerpoint/2010/main" val="35431283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American Influence in Hawaii</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1</a:t>
            </a:r>
            <a:r>
              <a:rPr lang="en-US" baseline="30000" dirty="0" smtClean="0"/>
              <a:t>st</a:t>
            </a:r>
            <a:r>
              <a:rPr lang="en-US" dirty="0" smtClean="0"/>
              <a:t> U.S. contact – trading and whaling ships</a:t>
            </a:r>
          </a:p>
          <a:p>
            <a:endParaRPr lang="en-US" dirty="0"/>
          </a:p>
          <a:p>
            <a:r>
              <a:rPr lang="en-US" dirty="0" smtClean="0"/>
              <a:t>Missionaries</a:t>
            </a:r>
          </a:p>
          <a:p>
            <a:pPr lvl="1"/>
            <a:r>
              <a:rPr lang="en-US" dirty="0" smtClean="0"/>
              <a:t>Spread Christianity</a:t>
            </a:r>
          </a:p>
          <a:p>
            <a:pPr lvl="1"/>
            <a:r>
              <a:rPr lang="en-US" dirty="0" smtClean="0"/>
              <a:t>Settled</a:t>
            </a:r>
          </a:p>
          <a:p>
            <a:pPr lvl="1"/>
            <a:r>
              <a:rPr lang="en-US" dirty="0" smtClean="0"/>
              <a:t>Raised crops especially sugar</a:t>
            </a:r>
          </a:p>
          <a:p>
            <a:pPr lvl="1"/>
            <a:endParaRPr lang="en-US" dirty="0"/>
          </a:p>
          <a:p>
            <a:r>
              <a:rPr lang="en-US" dirty="0" smtClean="0"/>
              <a:t>Sugar industry exploded, Americans gained influence over King </a:t>
            </a:r>
            <a:r>
              <a:rPr lang="en-US" dirty="0" err="1" smtClean="0"/>
              <a:t>Kalakaua</a:t>
            </a:r>
            <a:endParaRPr lang="en-US" dirty="0" smtClean="0"/>
          </a:p>
          <a:p>
            <a:endParaRPr lang="en-US" dirty="0"/>
          </a:p>
          <a:p>
            <a:r>
              <a:rPr lang="en-US" dirty="0" smtClean="0"/>
              <a:t>Sugar deal (no tariff)</a:t>
            </a:r>
          </a:p>
          <a:p>
            <a:endParaRPr lang="en-US" dirty="0"/>
          </a:p>
          <a:p>
            <a:r>
              <a:rPr lang="en-US" dirty="0" smtClean="0"/>
              <a:t>Pearl Harbor, Annex Rumors, Bayonet Constitution</a:t>
            </a:r>
          </a:p>
          <a:p>
            <a:endParaRPr lang="en-US" dirty="0"/>
          </a:p>
          <a:p>
            <a:r>
              <a:rPr lang="en-US" dirty="0" smtClean="0"/>
              <a:t>McKinley Tariff (1890) – sugar to U.S. duty-free, crushes Hawaiian sugar industry, U.S. produces receive a subsidy (payment from the government)</a:t>
            </a:r>
            <a:endParaRPr lang="en-US" dirty="0"/>
          </a:p>
        </p:txBody>
      </p:sp>
      <p:pic>
        <p:nvPicPr>
          <p:cNvPr id="4" name="Picture 3"/>
          <p:cNvPicPr>
            <a:picLocks noChangeAspect="1"/>
          </p:cNvPicPr>
          <p:nvPr/>
        </p:nvPicPr>
        <p:blipFill>
          <a:blip r:embed="rId2"/>
          <a:stretch>
            <a:fillRect/>
          </a:stretch>
        </p:blipFill>
        <p:spPr>
          <a:xfrm>
            <a:off x="5692757" y="1417638"/>
            <a:ext cx="1387833" cy="2053993"/>
          </a:xfrm>
          <a:prstGeom prst="rect">
            <a:avLst/>
          </a:prstGeom>
        </p:spPr>
      </p:pic>
    </p:spTree>
    <p:extLst>
      <p:ext uri="{BB962C8B-B14F-4D97-AF65-F5344CB8AC3E}">
        <p14:creationId xmlns:p14="http://schemas.microsoft.com/office/powerpoint/2010/main" val="29976581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Nationalist Queen</a:t>
            </a:r>
            <a:endParaRPr lang="en-US" dirty="0"/>
          </a:p>
        </p:txBody>
      </p:sp>
      <p:sp>
        <p:nvSpPr>
          <p:cNvPr id="3" name="Content Placeholder 2"/>
          <p:cNvSpPr>
            <a:spLocks noGrp="1"/>
          </p:cNvSpPr>
          <p:nvPr>
            <p:ph idx="1"/>
          </p:nvPr>
        </p:nvSpPr>
        <p:spPr>
          <a:xfrm>
            <a:off x="457200" y="1600200"/>
            <a:ext cx="4714391" cy="4800600"/>
          </a:xfrm>
        </p:spPr>
        <p:txBody>
          <a:bodyPr/>
          <a:lstStyle/>
          <a:p>
            <a:r>
              <a:rPr lang="en-US" dirty="0" smtClean="0"/>
              <a:t>Queen Liliuokalani – took over Hawaii after </a:t>
            </a:r>
            <a:r>
              <a:rPr lang="en-US" dirty="0" err="1" smtClean="0"/>
              <a:t>Kalakaua</a:t>
            </a:r>
            <a:r>
              <a:rPr lang="en-US" dirty="0" smtClean="0"/>
              <a:t> died</a:t>
            </a:r>
          </a:p>
          <a:p>
            <a:pPr lvl="1"/>
            <a:r>
              <a:rPr lang="en-US" dirty="0" smtClean="0"/>
              <a:t>Favored independent Hawaii</a:t>
            </a:r>
          </a:p>
          <a:p>
            <a:pPr lvl="1"/>
            <a:endParaRPr lang="en-US" dirty="0"/>
          </a:p>
          <a:p>
            <a:r>
              <a:rPr lang="en-US" dirty="0" smtClean="0"/>
              <a:t>U.S. Minister John L. Stevens</a:t>
            </a:r>
          </a:p>
          <a:p>
            <a:pPr lvl="1"/>
            <a:r>
              <a:rPr lang="en-US" dirty="0" smtClean="0"/>
              <a:t>Ordered marines to surround and occupy capital building and the queen</a:t>
            </a:r>
          </a:p>
          <a:p>
            <a:pPr lvl="1"/>
            <a:r>
              <a:rPr lang="en-US" dirty="0" smtClean="0"/>
              <a:t>Queen surrendered her throne</a:t>
            </a:r>
          </a:p>
          <a:p>
            <a:pPr lvl="1"/>
            <a:r>
              <a:rPr lang="en-US" dirty="0" smtClean="0"/>
              <a:t>Sanford B. Dole – became president</a:t>
            </a:r>
          </a:p>
          <a:p>
            <a:pPr lvl="1"/>
            <a:endParaRPr lang="en-US" dirty="0"/>
          </a:p>
          <a:p>
            <a:r>
              <a:rPr lang="en-US" dirty="0" smtClean="0"/>
              <a:t>President Grover Cleveland unhappy</a:t>
            </a:r>
          </a:p>
          <a:p>
            <a:r>
              <a:rPr lang="en-US" dirty="0" smtClean="0"/>
              <a:t>President William McKinley happy</a:t>
            </a:r>
          </a:p>
          <a:p>
            <a:pPr lvl="1"/>
            <a:endParaRPr lang="en-US" dirty="0"/>
          </a:p>
          <a:p>
            <a:endParaRPr lang="en-US" dirty="0"/>
          </a:p>
        </p:txBody>
      </p:sp>
      <p:pic>
        <p:nvPicPr>
          <p:cNvPr id="4" name="Picture 3"/>
          <p:cNvPicPr>
            <a:picLocks noChangeAspect="1"/>
          </p:cNvPicPr>
          <p:nvPr/>
        </p:nvPicPr>
        <p:blipFill>
          <a:blip r:embed="rId2"/>
          <a:stretch>
            <a:fillRect/>
          </a:stretch>
        </p:blipFill>
        <p:spPr>
          <a:xfrm>
            <a:off x="5902971" y="1648520"/>
            <a:ext cx="1953555" cy="2604740"/>
          </a:xfrm>
          <a:prstGeom prst="rect">
            <a:avLst/>
          </a:prstGeom>
        </p:spPr>
      </p:pic>
    </p:spTree>
    <p:extLst>
      <p:ext uri="{BB962C8B-B14F-4D97-AF65-F5344CB8AC3E}">
        <p14:creationId xmlns:p14="http://schemas.microsoft.com/office/powerpoint/2010/main" val="11618477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 Involvement in China</a:t>
            </a:r>
            <a:endParaRPr lang="en-US" dirty="0"/>
          </a:p>
        </p:txBody>
      </p:sp>
      <p:sp>
        <p:nvSpPr>
          <p:cNvPr id="3" name="Content Placeholder 2"/>
          <p:cNvSpPr>
            <a:spLocks noGrp="1"/>
          </p:cNvSpPr>
          <p:nvPr>
            <p:ph idx="1"/>
          </p:nvPr>
        </p:nvSpPr>
        <p:spPr/>
        <p:txBody>
          <a:bodyPr/>
          <a:lstStyle/>
          <a:p>
            <a:r>
              <a:rPr lang="en-US" dirty="0" smtClean="0"/>
              <a:t>History of trading with China – 1784 </a:t>
            </a:r>
            <a:r>
              <a:rPr lang="en-US" i="1" dirty="0" smtClean="0"/>
              <a:t>Empress of China</a:t>
            </a:r>
          </a:p>
          <a:p>
            <a:endParaRPr lang="en-US" i="1" dirty="0"/>
          </a:p>
          <a:p>
            <a:r>
              <a:rPr lang="en-US" dirty="0" smtClean="0"/>
              <a:t>Closed versus Open countries </a:t>
            </a:r>
          </a:p>
          <a:p>
            <a:endParaRPr lang="en-US" dirty="0"/>
          </a:p>
          <a:p>
            <a:r>
              <a:rPr lang="en-US" dirty="0" smtClean="0"/>
              <a:t>Spheres of Influence:  regions where a particular country has established rights or power in an area</a:t>
            </a:r>
          </a:p>
          <a:p>
            <a:endParaRPr lang="en-US" dirty="0" smtClean="0"/>
          </a:p>
          <a:p>
            <a:r>
              <a:rPr lang="en-US" dirty="0" smtClean="0"/>
              <a:t>The Open Door Policy</a:t>
            </a:r>
          </a:p>
          <a:p>
            <a:pPr lvl="1"/>
            <a:r>
              <a:rPr lang="en-US" dirty="0" smtClean="0"/>
              <a:t>Proposed by Secretary of State John Hay</a:t>
            </a:r>
          </a:p>
          <a:p>
            <a:pPr lvl="1"/>
            <a:r>
              <a:rPr lang="en-US" dirty="0" smtClean="0"/>
              <a:t>Keep all China ports open to all nations</a:t>
            </a:r>
          </a:p>
          <a:p>
            <a:pPr lvl="1"/>
            <a:r>
              <a:rPr lang="en-US" dirty="0" smtClean="0"/>
              <a:t>Never accepted / Nor rejected = Hay announced it’s approval</a:t>
            </a:r>
            <a:endParaRPr lang="en-US" dirty="0"/>
          </a:p>
          <a:p>
            <a:endParaRPr lang="en-US" dirty="0"/>
          </a:p>
        </p:txBody>
      </p:sp>
    </p:spTree>
    <p:extLst>
      <p:ext uri="{BB962C8B-B14F-4D97-AF65-F5344CB8AC3E}">
        <p14:creationId xmlns:p14="http://schemas.microsoft.com/office/powerpoint/2010/main" val="306489590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Adjacency">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Adjacency">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Adjacency.thmx</Template>
  <TotalTime>610</TotalTime>
  <Words>1394</Words>
  <Application>Microsoft Macintosh PowerPoint</Application>
  <PresentationFormat>On-screen Show (4:3)</PresentationFormat>
  <Paragraphs>242</Paragraphs>
  <Slides>27</Slides>
  <Notes>0</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Adjacency</vt:lpstr>
      <vt:lpstr>America &amp; the World</vt:lpstr>
      <vt:lpstr>Section 1:  Expansion in the Pacific</vt:lpstr>
      <vt:lpstr>The Impulse for Imperialism</vt:lpstr>
      <vt:lpstr>The Impulse for Imperialism</vt:lpstr>
      <vt:lpstr>The Impulse for Imperialism</vt:lpstr>
      <vt:lpstr>Acquiring Hawaii</vt:lpstr>
      <vt:lpstr>American Influence in Hawaii</vt:lpstr>
      <vt:lpstr>A Nationalist Queen</vt:lpstr>
      <vt:lpstr>U.S. Involvement in China</vt:lpstr>
      <vt:lpstr>The Boxer Rebellion</vt:lpstr>
      <vt:lpstr>An Emerging Japan</vt:lpstr>
      <vt:lpstr>Section 2:  War with Spain</vt:lpstr>
      <vt:lpstr>Conflict in Cuba</vt:lpstr>
      <vt:lpstr>The United States Reacts</vt:lpstr>
      <vt:lpstr>War with Spain (Philippines)</vt:lpstr>
      <vt:lpstr>War with Spain (Cuba)</vt:lpstr>
      <vt:lpstr>Uproar over the Philippines</vt:lpstr>
      <vt:lpstr>Section 3:  Expansion in Latin America</vt:lpstr>
      <vt:lpstr>Governing Cuba &amp; Puerto Rico</vt:lpstr>
      <vt:lpstr>The Panama Canal</vt:lpstr>
      <vt:lpstr>Relations with Latin America</vt:lpstr>
      <vt:lpstr>Section 4:  Conflict with Mexico</vt:lpstr>
      <vt:lpstr>Mexico Under Díaz</vt:lpstr>
      <vt:lpstr>The Mexican Revolution</vt:lpstr>
      <vt:lpstr>The Mexican Revolution cont.</vt:lpstr>
      <vt:lpstr>U.S. Intervention</vt:lpstr>
      <vt:lpstr>The Revolution Winds Down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America &amp; the World</dc:title>
  <dc:creator>Robert Finkbeiner</dc:creator>
  <cp:lastModifiedBy>nate</cp:lastModifiedBy>
  <cp:revision>75</cp:revision>
  <dcterms:created xsi:type="dcterms:W3CDTF">2014-05-05T18:21:01Z</dcterms:created>
  <dcterms:modified xsi:type="dcterms:W3CDTF">2014-05-09T12:16:51Z</dcterms:modified>
</cp:coreProperties>
</file>